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rimo" panose="020B0604020202020204" pitchFamily="34" charset="0"/>
      <p:regular r:id="rId22"/>
    </p:embeddedFont>
    <p:embeddedFont>
      <p:font typeface="Arimo Bold" panose="020B0704020202020204" pitchFamily="34" charset="0"/>
      <p:regular r:id="rId23"/>
      <p:bold r:id="rId24"/>
    </p:embeddedFont>
    <p:embeddedFont>
      <p:font typeface="HK Grotesk Bold" pitchFamily="2" charset="77"/>
      <p:regular r:id="rId25"/>
      <p:bold r:id="rId26"/>
    </p:embeddedFont>
    <p:embeddedFont>
      <p:font typeface="Montserrat Bold" pitchFamily="2" charset="77"/>
      <p:regular r:id="rId27"/>
      <p:bold r:id="rId28"/>
    </p:embeddedFont>
    <p:embeddedFont>
      <p:font typeface="Montserrat Medium" panose="020F0502020204030204" pitchFamily="34" charset="0"/>
      <p:regular r:id="rId29"/>
      <p:italic r:id="rId30"/>
    </p:embeddedFont>
    <p:embeddedFont>
      <p:font typeface="Prompt Ultra-Bold" pitchFamily="2" charset="-34"/>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01" autoAdjust="0"/>
    <p:restoredTop sz="94648" autoAdjust="0"/>
  </p:normalViewPr>
  <p:slideViewPr>
    <p:cSldViewPr>
      <p:cViewPr varScale="1">
        <p:scale>
          <a:sx n="52" d="100"/>
          <a:sy n="52" d="100"/>
        </p:scale>
        <p:origin x="-320" y="10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33.svg"/><Relationship Id="rId4" Type="http://schemas.openxmlformats.org/officeDocument/2006/relationships/image" Target="../media/image3.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5.jpe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11" Type="http://schemas.openxmlformats.org/officeDocument/2006/relationships/image" Target="../media/image37.jpeg"/><Relationship Id="rId5" Type="http://schemas.openxmlformats.org/officeDocument/2006/relationships/image" Target="../media/image2.svg"/><Relationship Id="rId10" Type="http://schemas.openxmlformats.org/officeDocument/2006/relationships/image" Target="../media/image19.png"/><Relationship Id="rId4" Type="http://schemas.openxmlformats.org/officeDocument/2006/relationships/image" Target="../media/image1.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39.png"/><Relationship Id="rId4" Type="http://schemas.openxmlformats.org/officeDocument/2006/relationships/image" Target="../media/image3.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41.png"/><Relationship Id="rId4" Type="http://schemas.openxmlformats.org/officeDocument/2006/relationships/image" Target="../media/image3.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38.png"/><Relationship Id="rId4" Type="http://schemas.openxmlformats.org/officeDocument/2006/relationships/image" Target="../media/image3.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sv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4.svg"/><Relationship Id="rId10" Type="http://schemas.openxmlformats.org/officeDocument/2006/relationships/image" Target="../media/image16.jpeg"/><Relationship Id="rId4" Type="http://schemas.openxmlformats.org/officeDocument/2006/relationships/image" Target="../media/image3.png"/><Relationship Id="rId9" Type="http://schemas.openxmlformats.org/officeDocument/2006/relationships/image" Target="../media/image15.jpeg"/></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48.gif"/><Relationship Id="rId3" Type="http://schemas.openxmlformats.org/officeDocument/2006/relationships/image" Target="../media/image2.svg"/><Relationship Id="rId7" Type="http://schemas.openxmlformats.org/officeDocument/2006/relationships/image" Target="../media/image18.png"/><Relationship Id="rId12" Type="http://schemas.openxmlformats.org/officeDocument/2006/relationships/image" Target="../media/image4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6.png"/><Relationship Id="rId5" Type="http://schemas.openxmlformats.org/officeDocument/2006/relationships/image" Target="../media/image4.svg"/><Relationship Id="rId10" Type="http://schemas.openxmlformats.org/officeDocument/2006/relationships/image" Target="../media/image45.svg"/><Relationship Id="rId4" Type="http://schemas.openxmlformats.org/officeDocument/2006/relationships/image" Target="../media/image3.png"/><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0.jpe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2.jpe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3.jpe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4.jpe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26.svg"/><Relationship Id="rId4" Type="http://schemas.openxmlformats.org/officeDocument/2006/relationships/image" Target="../media/image3.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29.svg"/><Relationship Id="rId4" Type="http://schemas.openxmlformats.org/officeDocument/2006/relationships/image" Target="../media/image3.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4926720"/>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D"/>
          </a:p>
        </p:txBody>
      </p:sp>
      <p:sp>
        <p:nvSpPr>
          <p:cNvPr id="3" name="Freeform 3"/>
          <p:cNvSpPr/>
          <p:nvPr/>
        </p:nvSpPr>
        <p:spPr>
          <a:xfrm>
            <a:off x="-1271731" y="6544095"/>
            <a:ext cx="6009009" cy="6009009"/>
          </a:xfrm>
          <a:custGeom>
            <a:avLst/>
            <a:gdLst/>
            <a:ahLst/>
            <a:cxnLst/>
            <a:rect l="l" t="t" r="r" b="b"/>
            <a:pathLst>
              <a:path w="6009009" h="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4" name="Freeform 4"/>
          <p:cNvSpPr/>
          <p:nvPr/>
        </p:nvSpPr>
        <p:spPr>
          <a:xfrm rot="8100000">
            <a:off x="11884038" y="6896830"/>
            <a:ext cx="8209501" cy="6060105"/>
          </a:xfrm>
          <a:custGeom>
            <a:avLst/>
            <a:gdLst/>
            <a:ahLst/>
            <a:cxnLst/>
            <a:rect l="l" t="t" r="r" b="b"/>
            <a:pathLst>
              <a:path w="8209501" h="6060105">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BD"/>
          </a:p>
        </p:txBody>
      </p:sp>
      <p:sp>
        <p:nvSpPr>
          <p:cNvPr id="5" name="Freeform 5"/>
          <p:cNvSpPr/>
          <p:nvPr/>
        </p:nvSpPr>
        <p:spPr>
          <a:xfrm rot="-1393429">
            <a:off x="12271558" y="6401948"/>
            <a:ext cx="4723918" cy="2308815"/>
          </a:xfrm>
          <a:custGeom>
            <a:avLst/>
            <a:gdLst/>
            <a:ahLst/>
            <a:cxnLst/>
            <a:rect l="l" t="t" r="r" b="b"/>
            <a:pathLst>
              <a:path w="4723918" h="2308815">
                <a:moveTo>
                  <a:pt x="0" y="0"/>
                </a:moveTo>
                <a:lnTo>
                  <a:pt x="4723917" y="0"/>
                </a:lnTo>
                <a:lnTo>
                  <a:pt x="4723917" y="2308815"/>
                </a:lnTo>
                <a:lnTo>
                  <a:pt x="0" y="2308815"/>
                </a:lnTo>
                <a:lnTo>
                  <a:pt x="0" y="0"/>
                </a:lnTo>
                <a:close/>
              </a:path>
            </a:pathLst>
          </a:custGeom>
          <a:blipFill>
            <a:blip r:embed="rId8"/>
            <a:stretch>
              <a:fillRect/>
            </a:stretch>
          </a:blipFill>
        </p:spPr>
        <p:txBody>
          <a:bodyPr/>
          <a:lstStyle/>
          <a:p>
            <a:endParaRPr lang="en-BD"/>
          </a:p>
        </p:txBody>
      </p:sp>
      <p:sp>
        <p:nvSpPr>
          <p:cNvPr id="6" name="Freeform 6"/>
          <p:cNvSpPr/>
          <p:nvPr/>
        </p:nvSpPr>
        <p:spPr>
          <a:xfrm>
            <a:off x="1353896" y="1472166"/>
            <a:ext cx="3597907" cy="3671334"/>
          </a:xfrm>
          <a:custGeom>
            <a:avLst/>
            <a:gdLst/>
            <a:ahLst/>
            <a:cxnLst/>
            <a:rect l="l" t="t" r="r" b="b"/>
            <a:pathLst>
              <a:path w="3597907" h="3671334">
                <a:moveTo>
                  <a:pt x="0" y="0"/>
                </a:moveTo>
                <a:lnTo>
                  <a:pt x="3597907" y="0"/>
                </a:lnTo>
                <a:lnTo>
                  <a:pt x="3597907" y="3671334"/>
                </a:lnTo>
                <a:lnTo>
                  <a:pt x="0" y="3671334"/>
                </a:lnTo>
                <a:lnTo>
                  <a:pt x="0" y="0"/>
                </a:lnTo>
                <a:close/>
              </a:path>
            </a:pathLst>
          </a:custGeom>
          <a:blipFill>
            <a:blip r:embed="rId9"/>
            <a:stretch>
              <a:fillRect/>
            </a:stretch>
          </a:blipFill>
        </p:spPr>
        <p:txBody>
          <a:bodyPr/>
          <a:lstStyle/>
          <a:p>
            <a:endParaRPr lang="en-BD"/>
          </a:p>
        </p:txBody>
      </p:sp>
      <p:sp>
        <p:nvSpPr>
          <p:cNvPr id="7" name="Freeform 7"/>
          <p:cNvSpPr/>
          <p:nvPr/>
        </p:nvSpPr>
        <p:spPr>
          <a:xfrm rot="3042606">
            <a:off x="-947227" y="8169399"/>
            <a:ext cx="4602247" cy="3514966"/>
          </a:xfrm>
          <a:custGeom>
            <a:avLst/>
            <a:gdLst/>
            <a:ahLst/>
            <a:cxnLst/>
            <a:rect l="l" t="t" r="r" b="b"/>
            <a:pathLst>
              <a:path w="4602247" h="3514966">
                <a:moveTo>
                  <a:pt x="0" y="0"/>
                </a:moveTo>
                <a:lnTo>
                  <a:pt x="4602247" y="0"/>
                </a:lnTo>
                <a:lnTo>
                  <a:pt x="4602247" y="3514967"/>
                </a:lnTo>
                <a:lnTo>
                  <a:pt x="0" y="3514967"/>
                </a:lnTo>
                <a:lnTo>
                  <a:pt x="0" y="0"/>
                </a:lnTo>
                <a:close/>
              </a:path>
            </a:pathLst>
          </a:custGeom>
          <a:blipFill>
            <a:blip r:embed="rId10"/>
            <a:stretch>
              <a:fillRect/>
            </a:stretch>
          </a:blipFill>
        </p:spPr>
        <p:txBody>
          <a:bodyPr/>
          <a:lstStyle/>
          <a:p>
            <a:endParaRPr lang="en-BD"/>
          </a:p>
        </p:txBody>
      </p:sp>
      <p:sp>
        <p:nvSpPr>
          <p:cNvPr id="8" name="TextBox 8"/>
          <p:cNvSpPr txBox="1"/>
          <p:nvPr/>
        </p:nvSpPr>
        <p:spPr>
          <a:xfrm>
            <a:off x="4063985" y="3704513"/>
            <a:ext cx="10160029" cy="2916074"/>
          </a:xfrm>
          <a:prstGeom prst="rect">
            <a:avLst/>
          </a:prstGeom>
        </p:spPr>
        <p:txBody>
          <a:bodyPr lIns="0" tIns="0" rIns="0" bIns="0" rtlCol="0" anchor="t">
            <a:spAutoFit/>
          </a:bodyPr>
          <a:lstStyle/>
          <a:p>
            <a:pPr algn="ctr">
              <a:lnSpc>
                <a:spcPts val="5735"/>
              </a:lnSpc>
            </a:pPr>
            <a:r>
              <a:rPr lang="en-US" sz="5214">
                <a:solidFill>
                  <a:srgbClr val="FFFFFF"/>
                </a:solidFill>
                <a:latin typeface="HK Grotesk Bold"/>
              </a:rPr>
              <a:t>Harnessing the Power of Convolutional Neural Networks for Accurate Detection of Acute Lymphoblastic Leukemia</a:t>
            </a:r>
          </a:p>
        </p:txBody>
      </p:sp>
      <p:sp>
        <p:nvSpPr>
          <p:cNvPr id="9" name="Freeform 9"/>
          <p:cNvSpPr/>
          <p:nvPr/>
        </p:nvSpPr>
        <p:spPr>
          <a:xfrm>
            <a:off x="5486400" y="6906009"/>
            <a:ext cx="7315200" cy="795528"/>
          </a:xfrm>
          <a:custGeom>
            <a:avLst/>
            <a:gdLst/>
            <a:ahLst/>
            <a:cxnLst/>
            <a:rect l="l" t="t" r="r" b="b"/>
            <a:pathLst>
              <a:path w="7315200" h="795528">
                <a:moveTo>
                  <a:pt x="0" y="0"/>
                </a:moveTo>
                <a:lnTo>
                  <a:pt x="7315200" y="0"/>
                </a:lnTo>
                <a:lnTo>
                  <a:pt x="7315200" y="795528"/>
                </a:lnTo>
                <a:lnTo>
                  <a:pt x="0" y="79552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BD"/>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D"/>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txBody>
          <a:bodyPr/>
          <a:lstStyle/>
          <a:p>
            <a:endParaRPr lang="en-BD"/>
          </a:p>
        </p:txBody>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txBody>
          <a:bodyPr/>
          <a:lstStyle/>
          <a:p>
            <a:endParaRPr lang="en-BD"/>
          </a:p>
        </p:txBody>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txBody>
          <a:bodyPr/>
          <a:lstStyle/>
          <a:p>
            <a:endParaRPr lang="en-BD"/>
          </a:p>
        </p:txBody>
      </p:sp>
      <p:sp>
        <p:nvSpPr>
          <p:cNvPr id="8" name="Freeform 8"/>
          <p:cNvSpPr/>
          <p:nvPr/>
        </p:nvSpPr>
        <p:spPr>
          <a:xfrm>
            <a:off x="11873755" y="3742703"/>
            <a:ext cx="5442482" cy="4694140"/>
          </a:xfrm>
          <a:custGeom>
            <a:avLst/>
            <a:gdLst/>
            <a:ahLst/>
            <a:cxnLst/>
            <a:rect l="l" t="t" r="r" b="b"/>
            <a:pathLst>
              <a:path w="5442482" h="4694140">
                <a:moveTo>
                  <a:pt x="0" y="0"/>
                </a:moveTo>
                <a:lnTo>
                  <a:pt x="5442482" y="0"/>
                </a:lnTo>
                <a:lnTo>
                  <a:pt x="5442482" y="4694140"/>
                </a:lnTo>
                <a:lnTo>
                  <a:pt x="0" y="46941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BD"/>
          </a:p>
        </p:txBody>
      </p:sp>
      <p:sp>
        <p:nvSpPr>
          <p:cNvPr id="9" name="TextBox 9"/>
          <p:cNvSpPr txBox="1"/>
          <p:nvPr/>
        </p:nvSpPr>
        <p:spPr>
          <a:xfrm>
            <a:off x="971763" y="1897782"/>
            <a:ext cx="7639170" cy="804545"/>
          </a:xfrm>
          <a:prstGeom prst="rect">
            <a:avLst/>
          </a:prstGeom>
        </p:spPr>
        <p:txBody>
          <a:bodyPr lIns="0" tIns="0" rIns="0" bIns="0" rtlCol="0" anchor="t">
            <a:spAutoFit/>
          </a:bodyPr>
          <a:lstStyle/>
          <a:p>
            <a:pPr>
              <a:lnSpc>
                <a:spcPts val="6160"/>
              </a:lnSpc>
            </a:pPr>
            <a:r>
              <a:rPr lang="en-US" sz="5600">
                <a:solidFill>
                  <a:srgbClr val="54E0E7"/>
                </a:solidFill>
                <a:latin typeface="HK Grotesk Bold"/>
              </a:rPr>
              <a:t>07</a:t>
            </a:r>
          </a:p>
        </p:txBody>
      </p:sp>
      <p:grpSp>
        <p:nvGrpSpPr>
          <p:cNvPr id="10" name="Group 10"/>
          <p:cNvGrpSpPr/>
          <p:nvPr/>
        </p:nvGrpSpPr>
        <p:grpSpPr>
          <a:xfrm>
            <a:off x="971763" y="3758975"/>
            <a:ext cx="9661957" cy="4712793"/>
            <a:chOff x="0" y="0"/>
            <a:chExt cx="12882609" cy="6283724"/>
          </a:xfrm>
        </p:grpSpPr>
        <p:sp>
          <p:nvSpPr>
            <p:cNvPr id="11" name="TextBox 11"/>
            <p:cNvSpPr txBox="1"/>
            <p:nvPr/>
          </p:nvSpPr>
          <p:spPr>
            <a:xfrm>
              <a:off x="0" y="66675"/>
              <a:ext cx="12882609" cy="652144"/>
            </a:xfrm>
            <a:prstGeom prst="rect">
              <a:avLst/>
            </a:prstGeom>
          </p:spPr>
          <p:txBody>
            <a:bodyPr lIns="0" tIns="0" rIns="0" bIns="0" rtlCol="0" anchor="t">
              <a:spAutoFit/>
            </a:bodyPr>
            <a:lstStyle/>
            <a:p>
              <a:pPr>
                <a:lnSpc>
                  <a:spcPts val="3599"/>
                </a:lnSpc>
              </a:pPr>
              <a:r>
                <a:rPr lang="en-US" sz="3599" spc="179">
                  <a:solidFill>
                    <a:srgbClr val="DC239B"/>
                  </a:solidFill>
                  <a:latin typeface="HK Grotesk Bold"/>
                </a:rPr>
                <a:t>Feature Extraction:</a:t>
              </a:r>
            </a:p>
          </p:txBody>
        </p:sp>
        <p:sp>
          <p:nvSpPr>
            <p:cNvPr id="12" name="TextBox 12"/>
            <p:cNvSpPr txBox="1"/>
            <p:nvPr/>
          </p:nvSpPr>
          <p:spPr>
            <a:xfrm>
              <a:off x="0" y="1373057"/>
              <a:ext cx="12882609" cy="4910667"/>
            </a:xfrm>
            <a:prstGeom prst="rect">
              <a:avLst/>
            </a:prstGeom>
          </p:spPr>
          <p:txBody>
            <a:bodyPr lIns="0" tIns="0" rIns="0" bIns="0" rtlCol="0" anchor="t">
              <a:spAutoFit/>
            </a:bodyPr>
            <a:lstStyle/>
            <a:p>
              <a:pPr algn="just">
                <a:lnSpc>
                  <a:spcPts val="3249"/>
                </a:lnSpc>
              </a:pPr>
              <a:r>
                <a:rPr lang="en-US" sz="2499" spc="49">
                  <a:solidFill>
                    <a:srgbClr val="FFFFFF"/>
                  </a:solidFill>
                  <a:latin typeface="Arimo"/>
                </a:rPr>
                <a:t>The Conv2D layers in the CNN architecture extract hierarchical features such as edges, textures, and patterns from input images. Each layer learns to detect different levels of abstraction, with increasing complexity in deeper layers. Activation functions like ReLU introduce non-linearity, enhancing feature representation. MaxPooling2D layers downsample feature maps, preserving salient features. The Flatten layer reshapes features into a 1D vector, ready for classification, capturing both low-level and high-level representations essential for accurate classification.</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D"/>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txBody>
          <a:bodyPr/>
          <a:lstStyle/>
          <a:p>
            <a:endParaRPr lang="en-BD"/>
          </a:p>
        </p:txBody>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txBody>
          <a:bodyPr/>
          <a:lstStyle/>
          <a:p>
            <a:endParaRPr lang="en-BD"/>
          </a:p>
        </p:txBody>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txBody>
          <a:bodyPr/>
          <a:lstStyle/>
          <a:p>
            <a:endParaRPr lang="en-BD"/>
          </a:p>
        </p:txBody>
      </p:sp>
      <p:sp>
        <p:nvSpPr>
          <p:cNvPr id="8" name="Freeform 8"/>
          <p:cNvSpPr/>
          <p:nvPr/>
        </p:nvSpPr>
        <p:spPr>
          <a:xfrm>
            <a:off x="1679920" y="3309812"/>
            <a:ext cx="4765415" cy="4765415"/>
          </a:xfrm>
          <a:custGeom>
            <a:avLst/>
            <a:gdLst/>
            <a:ahLst/>
            <a:cxnLst/>
            <a:rect l="l" t="t" r="r" b="b"/>
            <a:pathLst>
              <a:path w="4765415" h="4765415">
                <a:moveTo>
                  <a:pt x="0" y="0"/>
                </a:moveTo>
                <a:lnTo>
                  <a:pt x="4765415" y="0"/>
                </a:lnTo>
                <a:lnTo>
                  <a:pt x="4765415" y="4765415"/>
                </a:lnTo>
                <a:lnTo>
                  <a:pt x="0" y="4765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BD"/>
          </a:p>
        </p:txBody>
      </p:sp>
      <p:grpSp>
        <p:nvGrpSpPr>
          <p:cNvPr id="9" name="Group 9"/>
          <p:cNvGrpSpPr/>
          <p:nvPr/>
        </p:nvGrpSpPr>
        <p:grpSpPr>
          <a:xfrm>
            <a:off x="7707220" y="3160516"/>
            <a:ext cx="8900860" cy="4303218"/>
            <a:chOff x="0" y="0"/>
            <a:chExt cx="11867813" cy="5737624"/>
          </a:xfrm>
        </p:grpSpPr>
        <p:sp>
          <p:nvSpPr>
            <p:cNvPr id="10" name="TextBox 10"/>
            <p:cNvSpPr txBox="1"/>
            <p:nvPr/>
          </p:nvSpPr>
          <p:spPr>
            <a:xfrm>
              <a:off x="0" y="66675"/>
              <a:ext cx="11867813" cy="652144"/>
            </a:xfrm>
            <a:prstGeom prst="rect">
              <a:avLst/>
            </a:prstGeom>
          </p:spPr>
          <p:txBody>
            <a:bodyPr lIns="0" tIns="0" rIns="0" bIns="0" rtlCol="0" anchor="t">
              <a:spAutoFit/>
            </a:bodyPr>
            <a:lstStyle/>
            <a:p>
              <a:pPr>
                <a:lnSpc>
                  <a:spcPts val="3599"/>
                </a:lnSpc>
              </a:pPr>
              <a:r>
                <a:rPr lang="en-US" sz="3599" spc="179">
                  <a:solidFill>
                    <a:srgbClr val="DC239B"/>
                  </a:solidFill>
                  <a:latin typeface="HK Grotesk Bold"/>
                </a:rPr>
                <a:t>Classification Model</a:t>
              </a:r>
            </a:p>
          </p:txBody>
        </p:sp>
        <p:sp>
          <p:nvSpPr>
            <p:cNvPr id="11" name="TextBox 11"/>
            <p:cNvSpPr txBox="1"/>
            <p:nvPr/>
          </p:nvSpPr>
          <p:spPr>
            <a:xfrm>
              <a:off x="0" y="1373057"/>
              <a:ext cx="11867813" cy="4364567"/>
            </a:xfrm>
            <a:prstGeom prst="rect">
              <a:avLst/>
            </a:prstGeom>
          </p:spPr>
          <p:txBody>
            <a:bodyPr lIns="0" tIns="0" rIns="0" bIns="0" rtlCol="0" anchor="t">
              <a:spAutoFit/>
            </a:bodyPr>
            <a:lstStyle/>
            <a:p>
              <a:pPr algn="just">
                <a:lnSpc>
                  <a:spcPts val="3249"/>
                </a:lnSpc>
              </a:pPr>
              <a:r>
                <a:rPr lang="en-US" sz="2499" spc="49">
                  <a:solidFill>
                    <a:srgbClr val="FFFFFF"/>
                  </a:solidFill>
                  <a:latin typeface="Arimo"/>
                </a:rPr>
                <a:t>In a sequential manner, the CNN model is constructed, utilizing convolutional layers and max-pooling operations to extract features from input images. These features are then passed through dense layers for classification. Activation functions introduce non-linearity, while dropout regularization mitigates overfitting. Finally, the model is compiled using the Adam optimizer and categorical crossentropy loss, optimizing for accuracy.</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D"/>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txBody>
          <a:bodyPr/>
          <a:lstStyle/>
          <a:p>
            <a:endParaRPr lang="en-BD"/>
          </a:p>
        </p:txBody>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txBody>
          <a:bodyPr/>
          <a:lstStyle/>
          <a:p>
            <a:endParaRPr lang="en-BD"/>
          </a:p>
        </p:txBody>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txBody>
          <a:bodyPr/>
          <a:lstStyle/>
          <a:p>
            <a:endParaRPr lang="en-BD"/>
          </a:p>
        </p:txBody>
      </p:sp>
      <p:sp>
        <p:nvSpPr>
          <p:cNvPr id="8" name="TextBox 8"/>
          <p:cNvSpPr txBox="1"/>
          <p:nvPr/>
        </p:nvSpPr>
        <p:spPr>
          <a:xfrm>
            <a:off x="2351931" y="733131"/>
            <a:ext cx="7792605" cy="1202858"/>
          </a:xfrm>
          <a:prstGeom prst="rect">
            <a:avLst/>
          </a:prstGeom>
        </p:spPr>
        <p:txBody>
          <a:bodyPr lIns="0" tIns="0" rIns="0" bIns="0" rtlCol="0" anchor="t">
            <a:spAutoFit/>
          </a:bodyPr>
          <a:lstStyle/>
          <a:p>
            <a:pPr>
              <a:lnSpc>
                <a:spcPts val="9273"/>
              </a:lnSpc>
            </a:pPr>
            <a:r>
              <a:rPr lang="en-US" sz="8430">
                <a:solidFill>
                  <a:srgbClr val="336BE4"/>
                </a:solidFill>
                <a:latin typeface="HK Grotesk Bold"/>
              </a:rPr>
              <a:t>Block Diagram</a:t>
            </a:r>
          </a:p>
        </p:txBody>
      </p:sp>
      <p:sp>
        <p:nvSpPr>
          <p:cNvPr id="9" name="Freeform 9"/>
          <p:cNvSpPr/>
          <p:nvPr/>
        </p:nvSpPr>
        <p:spPr>
          <a:xfrm>
            <a:off x="3023774" y="2268276"/>
            <a:ext cx="6448918" cy="7361793"/>
          </a:xfrm>
          <a:custGeom>
            <a:avLst/>
            <a:gdLst/>
            <a:ahLst/>
            <a:cxnLst/>
            <a:rect l="l" t="t" r="r" b="b"/>
            <a:pathLst>
              <a:path w="6448918" h="7361793">
                <a:moveTo>
                  <a:pt x="0" y="0"/>
                </a:moveTo>
                <a:lnTo>
                  <a:pt x="6448918" y="0"/>
                </a:lnTo>
                <a:lnTo>
                  <a:pt x="6448918" y="7361793"/>
                </a:lnTo>
                <a:lnTo>
                  <a:pt x="0" y="7361793"/>
                </a:lnTo>
                <a:lnTo>
                  <a:pt x="0" y="0"/>
                </a:lnTo>
                <a:close/>
              </a:path>
            </a:pathLst>
          </a:custGeom>
          <a:blipFill>
            <a:blip r:embed="rId9"/>
            <a:stretch>
              <a:fillRect l="-5011" t="-788" r="-5011" b="-329541"/>
            </a:stretch>
          </a:blipFill>
        </p:spPr>
        <p:txBody>
          <a:bodyPr/>
          <a:lstStyle/>
          <a:p>
            <a:endParaRPr lang="en-BD"/>
          </a:p>
        </p:txBody>
      </p:sp>
      <p:sp>
        <p:nvSpPr>
          <p:cNvPr id="10" name="Freeform 10"/>
          <p:cNvSpPr/>
          <p:nvPr/>
        </p:nvSpPr>
        <p:spPr>
          <a:xfrm>
            <a:off x="10775485" y="2496356"/>
            <a:ext cx="5160584" cy="7133713"/>
          </a:xfrm>
          <a:custGeom>
            <a:avLst/>
            <a:gdLst/>
            <a:ahLst/>
            <a:cxnLst/>
            <a:rect l="l" t="t" r="r" b="b"/>
            <a:pathLst>
              <a:path w="5160584" h="7133713">
                <a:moveTo>
                  <a:pt x="0" y="0"/>
                </a:moveTo>
                <a:lnTo>
                  <a:pt x="5160584" y="0"/>
                </a:lnTo>
                <a:lnTo>
                  <a:pt x="5160584" y="7133713"/>
                </a:lnTo>
                <a:lnTo>
                  <a:pt x="0" y="7133713"/>
                </a:lnTo>
                <a:lnTo>
                  <a:pt x="0" y="0"/>
                </a:lnTo>
                <a:close/>
              </a:path>
            </a:pathLst>
          </a:custGeom>
          <a:blipFill>
            <a:blip r:embed="rId9"/>
            <a:stretch>
              <a:fillRect l="-3929" t="-248375" r="-3929"/>
            </a:stretch>
          </a:blipFill>
        </p:spPr>
        <p:txBody>
          <a:bodyPr/>
          <a:lstStyle/>
          <a:p>
            <a:endParaRPr lang="en-BD"/>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D"/>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txBody>
          <a:bodyPr/>
          <a:lstStyle/>
          <a:p>
            <a:endParaRPr lang="en-BD"/>
          </a:p>
        </p:txBody>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txBody>
          <a:bodyPr/>
          <a:lstStyle/>
          <a:p>
            <a:endParaRPr lang="en-BD"/>
          </a:p>
        </p:txBody>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txBody>
          <a:bodyPr/>
          <a:lstStyle/>
          <a:p>
            <a:endParaRPr lang="en-BD"/>
          </a:p>
        </p:txBody>
      </p:sp>
      <p:sp>
        <p:nvSpPr>
          <p:cNvPr id="8" name="Freeform 8"/>
          <p:cNvSpPr/>
          <p:nvPr/>
        </p:nvSpPr>
        <p:spPr>
          <a:xfrm>
            <a:off x="2492593" y="1403062"/>
            <a:ext cx="13302813" cy="7480876"/>
          </a:xfrm>
          <a:custGeom>
            <a:avLst/>
            <a:gdLst/>
            <a:ahLst/>
            <a:cxnLst/>
            <a:rect l="l" t="t" r="r" b="b"/>
            <a:pathLst>
              <a:path w="13302813" h="7480876">
                <a:moveTo>
                  <a:pt x="0" y="0"/>
                </a:moveTo>
                <a:lnTo>
                  <a:pt x="13302814" y="0"/>
                </a:lnTo>
                <a:lnTo>
                  <a:pt x="13302814" y="7480876"/>
                </a:lnTo>
                <a:lnTo>
                  <a:pt x="0" y="7480876"/>
                </a:lnTo>
                <a:lnTo>
                  <a:pt x="0" y="0"/>
                </a:lnTo>
                <a:close/>
              </a:path>
            </a:pathLst>
          </a:custGeom>
          <a:blipFill>
            <a:blip r:embed="rId9"/>
            <a:stretch>
              <a:fillRect/>
            </a:stretch>
          </a:blipFill>
        </p:spPr>
        <p:txBody>
          <a:bodyPr/>
          <a:lstStyle/>
          <a:p>
            <a:endParaRPr lang="en-BD"/>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D"/>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txBody>
          <a:bodyPr/>
          <a:lstStyle/>
          <a:p>
            <a:endParaRPr lang="en-BD"/>
          </a:p>
        </p:txBody>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txBody>
          <a:bodyPr/>
          <a:lstStyle/>
          <a:p>
            <a:endParaRPr lang="en-BD"/>
          </a:p>
        </p:txBody>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txBody>
          <a:bodyPr/>
          <a:lstStyle/>
          <a:p>
            <a:endParaRPr lang="en-BD"/>
          </a:p>
        </p:txBody>
      </p:sp>
      <p:sp>
        <p:nvSpPr>
          <p:cNvPr id="8" name="Freeform 8"/>
          <p:cNvSpPr/>
          <p:nvPr/>
        </p:nvSpPr>
        <p:spPr>
          <a:xfrm>
            <a:off x="3573707" y="2818831"/>
            <a:ext cx="11140586" cy="4649338"/>
          </a:xfrm>
          <a:custGeom>
            <a:avLst/>
            <a:gdLst/>
            <a:ahLst/>
            <a:cxnLst/>
            <a:rect l="l" t="t" r="r" b="b"/>
            <a:pathLst>
              <a:path w="11140586" h="4649338">
                <a:moveTo>
                  <a:pt x="0" y="0"/>
                </a:moveTo>
                <a:lnTo>
                  <a:pt x="11140586" y="0"/>
                </a:lnTo>
                <a:lnTo>
                  <a:pt x="11140586" y="4649338"/>
                </a:lnTo>
                <a:lnTo>
                  <a:pt x="0" y="4649338"/>
                </a:lnTo>
                <a:lnTo>
                  <a:pt x="0" y="0"/>
                </a:lnTo>
                <a:close/>
              </a:path>
            </a:pathLst>
          </a:custGeom>
          <a:blipFill>
            <a:blip r:embed="rId9"/>
            <a:stretch>
              <a:fillRect/>
            </a:stretch>
          </a:blipFill>
        </p:spPr>
        <p:txBody>
          <a:bodyPr/>
          <a:lstStyle/>
          <a:p>
            <a:endParaRPr lang="en-BD"/>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BD"/>
          </a:p>
        </p:txBody>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BD"/>
          </a:p>
        </p:txBody>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8"/>
            <a:stretch>
              <a:fillRect r="-5651"/>
            </a:stretch>
          </a:blipFill>
        </p:spPr>
        <p:txBody>
          <a:bodyPr/>
          <a:lstStyle/>
          <a:p>
            <a:endParaRPr lang="en-BD"/>
          </a:p>
        </p:txBody>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9"/>
            <a:stretch>
              <a:fillRect/>
            </a:stretch>
          </a:blipFill>
        </p:spPr>
        <p:txBody>
          <a:bodyPr/>
          <a:lstStyle/>
          <a:p>
            <a:endParaRPr lang="en-BD"/>
          </a:p>
        </p:txBody>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10"/>
            <a:stretch>
              <a:fillRect/>
            </a:stretch>
          </a:blipFill>
        </p:spPr>
        <p:txBody>
          <a:bodyPr/>
          <a:lstStyle/>
          <a:p>
            <a:endParaRPr lang="en-BD"/>
          </a:p>
        </p:txBody>
      </p:sp>
      <p:pic>
        <p:nvPicPr>
          <p:cNvPr id="8" name="Picture 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rcRect/>
          <a:stretch>
            <a:fillRect/>
          </a:stretch>
        </p:blipFill>
        <p:spPr>
          <a:xfrm>
            <a:off x="4678090" y="1012371"/>
            <a:ext cx="8229600" cy="822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mediacall" presetSubtype="0" fill="hold" nodeType="clickEffect">
                                  <p:stCondLst>
                                    <p:cond delay="0"/>
                                  </p:stCondLst>
                                  <p:childTnLst>
                                    <p:cmd type="call" cmd="stop">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8"/>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D"/>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txBody>
          <a:bodyPr/>
          <a:lstStyle/>
          <a:p>
            <a:endParaRPr lang="en-BD"/>
          </a:p>
        </p:txBody>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txBody>
          <a:bodyPr/>
          <a:lstStyle/>
          <a:p>
            <a:endParaRPr lang="en-BD"/>
          </a:p>
        </p:txBody>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txBody>
          <a:bodyPr/>
          <a:lstStyle/>
          <a:p>
            <a:endParaRPr lang="en-BD"/>
          </a:p>
        </p:txBody>
      </p:sp>
      <p:sp>
        <p:nvSpPr>
          <p:cNvPr id="9" name="Freeform 9"/>
          <p:cNvSpPr/>
          <p:nvPr/>
        </p:nvSpPr>
        <p:spPr>
          <a:xfrm>
            <a:off x="7652540" y="6617099"/>
            <a:ext cx="9726645" cy="1516864"/>
          </a:xfrm>
          <a:custGeom>
            <a:avLst/>
            <a:gdLst/>
            <a:ahLst/>
            <a:cxnLst/>
            <a:rect l="l" t="t" r="r" b="b"/>
            <a:pathLst>
              <a:path w="9726645" h="1516864">
                <a:moveTo>
                  <a:pt x="0" y="0"/>
                </a:moveTo>
                <a:lnTo>
                  <a:pt x="9726645" y="0"/>
                </a:lnTo>
                <a:lnTo>
                  <a:pt x="9726645" y="1516864"/>
                </a:lnTo>
                <a:lnTo>
                  <a:pt x="0" y="1516864"/>
                </a:lnTo>
                <a:lnTo>
                  <a:pt x="0" y="0"/>
                </a:lnTo>
                <a:close/>
              </a:path>
            </a:pathLst>
          </a:custGeom>
          <a:blipFill>
            <a:blip r:embed="rId9"/>
            <a:stretch>
              <a:fillRect l="-10797" r="-3344"/>
            </a:stretch>
          </a:blipFill>
        </p:spPr>
        <p:txBody>
          <a:bodyPr/>
          <a:lstStyle/>
          <a:p>
            <a:endParaRPr lang="en-BD"/>
          </a:p>
        </p:txBody>
      </p:sp>
      <p:grpSp>
        <p:nvGrpSpPr>
          <p:cNvPr id="10" name="Group 10"/>
          <p:cNvGrpSpPr/>
          <p:nvPr/>
        </p:nvGrpSpPr>
        <p:grpSpPr>
          <a:xfrm>
            <a:off x="758636" y="2079557"/>
            <a:ext cx="6695473" cy="6241921"/>
            <a:chOff x="0" y="76200"/>
            <a:chExt cx="8927298" cy="8322561"/>
          </a:xfrm>
        </p:grpSpPr>
        <p:sp>
          <p:nvSpPr>
            <p:cNvPr id="11" name="TextBox 11"/>
            <p:cNvSpPr txBox="1"/>
            <p:nvPr/>
          </p:nvSpPr>
          <p:spPr>
            <a:xfrm>
              <a:off x="0" y="76200"/>
              <a:ext cx="8927298" cy="1519564"/>
            </a:xfrm>
            <a:prstGeom prst="rect">
              <a:avLst/>
            </a:prstGeom>
          </p:spPr>
          <p:txBody>
            <a:bodyPr lIns="0" tIns="0" rIns="0" bIns="0" rtlCol="0" anchor="t">
              <a:spAutoFit/>
            </a:bodyPr>
            <a:lstStyle/>
            <a:p>
              <a:pPr>
                <a:lnSpc>
                  <a:spcPts val="8677"/>
                </a:lnSpc>
              </a:pPr>
              <a:r>
                <a:rPr lang="en-US" sz="7888">
                  <a:solidFill>
                    <a:srgbClr val="DC239B"/>
                  </a:solidFill>
                  <a:latin typeface="HK Grotesk Bold"/>
                </a:rPr>
                <a:t>Results</a:t>
              </a:r>
            </a:p>
          </p:txBody>
        </p:sp>
        <p:sp>
          <p:nvSpPr>
            <p:cNvPr id="12" name="TextBox 12"/>
            <p:cNvSpPr txBox="1"/>
            <p:nvPr/>
          </p:nvSpPr>
          <p:spPr>
            <a:xfrm>
              <a:off x="0" y="2077115"/>
              <a:ext cx="8927298" cy="6321646"/>
            </a:xfrm>
            <a:prstGeom prst="rect">
              <a:avLst/>
            </a:prstGeom>
          </p:spPr>
          <p:txBody>
            <a:bodyPr lIns="0" tIns="0" rIns="0" bIns="0" rtlCol="0" anchor="t">
              <a:spAutoFit/>
            </a:bodyPr>
            <a:lstStyle/>
            <a:p>
              <a:pPr marL="518919" lvl="1" indent="-259460" algn="just">
                <a:lnSpc>
                  <a:spcPts val="3124"/>
                </a:lnSpc>
                <a:buFont typeface="Arial"/>
                <a:buChar char="•"/>
              </a:pPr>
              <a:r>
                <a:rPr lang="en-US" sz="2403" spc="48" dirty="0">
                  <a:solidFill>
                    <a:srgbClr val="FFFFFF"/>
                  </a:solidFill>
                  <a:latin typeface="Arimo"/>
                </a:rPr>
                <a:t>Model excels in distinguishing between benign and malignant cases, showing high precision and recall for classes pro, pre, Benign and early.</a:t>
              </a:r>
            </a:p>
            <a:p>
              <a:pPr algn="just">
                <a:lnSpc>
                  <a:spcPts val="3124"/>
                </a:lnSpc>
              </a:pPr>
              <a:endParaRPr lang="en-US" sz="2403" spc="48" dirty="0">
                <a:solidFill>
                  <a:srgbClr val="FFFFFF"/>
                </a:solidFill>
                <a:latin typeface="Arimo"/>
              </a:endParaRPr>
            </a:p>
            <a:p>
              <a:pPr marL="518919" lvl="1" indent="-259460" algn="just">
                <a:lnSpc>
                  <a:spcPts val="3124"/>
                </a:lnSpc>
                <a:buFont typeface="Arial"/>
                <a:buChar char="•"/>
              </a:pPr>
              <a:r>
                <a:rPr lang="en-US" sz="2403" spc="48" dirty="0">
                  <a:solidFill>
                    <a:srgbClr val="FFFFFF"/>
                  </a:solidFill>
                  <a:latin typeface="Arimo"/>
                </a:rPr>
                <a:t>Relatively lower performance in correctly identifying benign cases, reflected in lower precision and recall values for class 0.</a:t>
              </a:r>
            </a:p>
            <a:p>
              <a:pPr algn="just">
                <a:lnSpc>
                  <a:spcPts val="3124"/>
                </a:lnSpc>
              </a:pPr>
              <a:endParaRPr lang="en-US" sz="2403" spc="48" dirty="0">
                <a:solidFill>
                  <a:srgbClr val="FFFFFF"/>
                </a:solidFill>
                <a:latin typeface="Arimo"/>
              </a:endParaRPr>
            </a:p>
            <a:p>
              <a:pPr marL="518919" lvl="1" indent="-259460" algn="just">
                <a:lnSpc>
                  <a:spcPts val="3124"/>
                </a:lnSpc>
                <a:buFont typeface="Arial"/>
                <a:buChar char="•"/>
              </a:pPr>
              <a:r>
                <a:rPr lang="en-US" sz="2403" spc="48" dirty="0">
                  <a:solidFill>
                    <a:srgbClr val="FFFFFF"/>
                  </a:solidFill>
                  <a:latin typeface="Arimo"/>
                </a:rPr>
                <a:t>Overall, demonstrates strong performance, particularly in identifying malignant cases.</a:t>
              </a:r>
            </a:p>
            <a:p>
              <a:pPr algn="just">
                <a:lnSpc>
                  <a:spcPts val="3124"/>
                </a:lnSpc>
              </a:pPr>
              <a:endParaRPr lang="en-US" sz="2403" spc="48" dirty="0">
                <a:solidFill>
                  <a:srgbClr val="FFFFFF"/>
                </a:solidFill>
                <a:latin typeface="Arimo"/>
              </a:endParaRPr>
            </a:p>
          </p:txBody>
        </p:sp>
      </p:grpSp>
      <p:sp>
        <p:nvSpPr>
          <p:cNvPr id="13" name="TextBox 13"/>
          <p:cNvSpPr txBox="1"/>
          <p:nvPr/>
        </p:nvSpPr>
        <p:spPr>
          <a:xfrm>
            <a:off x="758636" y="1432857"/>
            <a:ext cx="7639170" cy="804545"/>
          </a:xfrm>
          <a:prstGeom prst="rect">
            <a:avLst/>
          </a:prstGeom>
        </p:spPr>
        <p:txBody>
          <a:bodyPr lIns="0" tIns="0" rIns="0" bIns="0" rtlCol="0" anchor="t">
            <a:spAutoFit/>
          </a:bodyPr>
          <a:lstStyle/>
          <a:p>
            <a:pPr>
              <a:lnSpc>
                <a:spcPts val="6160"/>
              </a:lnSpc>
            </a:pPr>
            <a:r>
              <a:rPr lang="en-US" sz="5600">
                <a:solidFill>
                  <a:srgbClr val="54E0E7"/>
                </a:solidFill>
                <a:latin typeface="HK Grotesk Bold"/>
              </a:rPr>
              <a:t>08</a:t>
            </a:r>
          </a:p>
        </p:txBody>
      </p:sp>
      <p:pic>
        <p:nvPicPr>
          <p:cNvPr id="15" name="Picture 14" descr="A screenshot of a graph&#10;&#10;Description automatically generated">
            <a:extLst>
              <a:ext uri="{FF2B5EF4-FFF2-40B4-BE49-F238E27FC236}">
                <a16:creationId xmlns:a16="http://schemas.microsoft.com/office/drawing/2014/main" id="{CEF1C721-FBC8-66AF-6076-32615D92B2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63000" y="3676055"/>
            <a:ext cx="7772400" cy="27647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63216" y="-1983798"/>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D" dirty="0"/>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txBody>
          <a:bodyPr/>
          <a:lstStyle/>
          <a:p>
            <a:endParaRPr lang="en-BD"/>
          </a:p>
        </p:txBody>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txBody>
          <a:bodyPr/>
          <a:lstStyle/>
          <a:p>
            <a:endParaRPr lang="en-BD"/>
          </a:p>
        </p:txBody>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txBody>
          <a:bodyPr/>
          <a:lstStyle/>
          <a:p>
            <a:endParaRPr lang="en-BD"/>
          </a:p>
        </p:txBody>
      </p:sp>
      <p:sp>
        <p:nvSpPr>
          <p:cNvPr id="8" name="Freeform 8"/>
          <p:cNvSpPr/>
          <p:nvPr/>
        </p:nvSpPr>
        <p:spPr>
          <a:xfrm>
            <a:off x="10210939" y="1971874"/>
            <a:ext cx="6948541" cy="5856474"/>
          </a:xfrm>
          <a:custGeom>
            <a:avLst/>
            <a:gdLst/>
            <a:ahLst/>
            <a:cxnLst/>
            <a:rect l="l" t="t" r="r" b="b"/>
            <a:pathLst>
              <a:path w="6948541" h="5856474">
                <a:moveTo>
                  <a:pt x="0" y="0"/>
                </a:moveTo>
                <a:lnTo>
                  <a:pt x="6948541" y="0"/>
                </a:lnTo>
                <a:lnTo>
                  <a:pt x="6948541" y="5856474"/>
                </a:lnTo>
                <a:lnTo>
                  <a:pt x="0" y="5856474"/>
                </a:lnTo>
                <a:lnTo>
                  <a:pt x="0" y="0"/>
                </a:lnTo>
                <a:close/>
              </a:path>
            </a:pathLst>
          </a:custGeom>
          <a:blipFill>
            <a:blip r:embed="rId9"/>
            <a:stretch>
              <a:fillRect/>
            </a:stretch>
          </a:blipFill>
        </p:spPr>
        <p:txBody>
          <a:bodyPr/>
          <a:lstStyle/>
          <a:p>
            <a:endParaRPr lang="en-BD"/>
          </a:p>
        </p:txBody>
      </p:sp>
      <p:sp>
        <p:nvSpPr>
          <p:cNvPr id="9" name="TextBox 9"/>
          <p:cNvSpPr txBox="1"/>
          <p:nvPr/>
        </p:nvSpPr>
        <p:spPr>
          <a:xfrm>
            <a:off x="1028700" y="2027617"/>
            <a:ext cx="9161380" cy="1289310"/>
          </a:xfrm>
          <a:prstGeom prst="rect">
            <a:avLst/>
          </a:prstGeom>
        </p:spPr>
        <p:txBody>
          <a:bodyPr lIns="0" tIns="0" rIns="0" bIns="0" rtlCol="0" anchor="t">
            <a:spAutoFit/>
          </a:bodyPr>
          <a:lstStyle/>
          <a:p>
            <a:pPr>
              <a:lnSpc>
                <a:spcPts val="9900"/>
              </a:lnSpc>
            </a:pPr>
            <a:r>
              <a:rPr lang="en-US" sz="9000">
                <a:solidFill>
                  <a:srgbClr val="DC239B"/>
                </a:solidFill>
                <a:latin typeface="HK Grotesk Bold"/>
              </a:rPr>
              <a:t>Confusion Matrix</a:t>
            </a:r>
          </a:p>
        </p:txBody>
      </p:sp>
      <p:sp>
        <p:nvSpPr>
          <p:cNvPr id="10" name="TextBox 10"/>
          <p:cNvSpPr txBox="1"/>
          <p:nvPr/>
        </p:nvSpPr>
        <p:spPr>
          <a:xfrm>
            <a:off x="1028700" y="927478"/>
            <a:ext cx="7639170" cy="804545"/>
          </a:xfrm>
          <a:prstGeom prst="rect">
            <a:avLst/>
          </a:prstGeom>
        </p:spPr>
        <p:txBody>
          <a:bodyPr lIns="0" tIns="0" rIns="0" bIns="0" rtlCol="0" anchor="t">
            <a:spAutoFit/>
          </a:bodyPr>
          <a:lstStyle/>
          <a:p>
            <a:pPr>
              <a:lnSpc>
                <a:spcPts val="6160"/>
              </a:lnSpc>
            </a:pPr>
            <a:r>
              <a:rPr lang="en-US" sz="5600">
                <a:solidFill>
                  <a:srgbClr val="54E0E7"/>
                </a:solidFill>
                <a:latin typeface="HK Grotesk Bold"/>
              </a:rPr>
              <a:t>09</a:t>
            </a:r>
          </a:p>
        </p:txBody>
      </p:sp>
      <p:sp>
        <p:nvSpPr>
          <p:cNvPr id="11" name="TextBox 11"/>
          <p:cNvSpPr txBox="1"/>
          <p:nvPr/>
        </p:nvSpPr>
        <p:spPr>
          <a:xfrm>
            <a:off x="1876218" y="3805555"/>
            <a:ext cx="5944134" cy="5452745"/>
          </a:xfrm>
          <a:prstGeom prst="rect">
            <a:avLst/>
          </a:prstGeom>
        </p:spPr>
        <p:txBody>
          <a:bodyPr lIns="0" tIns="0" rIns="0" bIns="0" rtlCol="0" anchor="t">
            <a:spAutoFit/>
          </a:bodyPr>
          <a:lstStyle/>
          <a:p>
            <a:pPr marL="561339" lvl="1" indent="-280669" algn="just">
              <a:lnSpc>
                <a:spcPts val="2859"/>
              </a:lnSpc>
              <a:buFont typeface="Arial"/>
              <a:buChar char="•"/>
            </a:pPr>
            <a:r>
              <a:rPr lang="en-US" sz="2599">
                <a:solidFill>
                  <a:srgbClr val="FFFFFF"/>
                </a:solidFill>
                <a:latin typeface="Arimo Bold"/>
              </a:rPr>
              <a:t>Accurately identified "early" , "pre", and "benign" states but confused "pro" states due to the similarity in white blood cell conditions.</a:t>
            </a:r>
          </a:p>
          <a:p>
            <a:pPr algn="just">
              <a:lnSpc>
                <a:spcPts val="2859"/>
              </a:lnSpc>
            </a:pPr>
            <a:endParaRPr lang="en-US" sz="2599">
              <a:solidFill>
                <a:srgbClr val="FFFFFF"/>
              </a:solidFill>
              <a:latin typeface="Arimo Bold"/>
            </a:endParaRPr>
          </a:p>
          <a:p>
            <a:pPr marL="561339" lvl="1" indent="-280669" algn="just">
              <a:lnSpc>
                <a:spcPts val="2859"/>
              </a:lnSpc>
              <a:buFont typeface="Arial"/>
              <a:buChar char="•"/>
            </a:pPr>
            <a:r>
              <a:rPr lang="en-US" sz="2599">
                <a:solidFill>
                  <a:srgbClr val="FFFFFF"/>
                </a:solidFill>
                <a:latin typeface="Arimo Bold"/>
              </a:rPr>
              <a:t>The challenge in distinguishing them led to slightly lower precision and recall compared to "early" , "pre" and pro states.</a:t>
            </a:r>
          </a:p>
          <a:p>
            <a:pPr algn="just">
              <a:lnSpc>
                <a:spcPts val="2859"/>
              </a:lnSpc>
            </a:pPr>
            <a:endParaRPr lang="en-US" sz="2599">
              <a:solidFill>
                <a:srgbClr val="FFFFFF"/>
              </a:solidFill>
              <a:latin typeface="Arimo Bold"/>
            </a:endParaRPr>
          </a:p>
          <a:p>
            <a:pPr marL="561339" lvl="1" indent="-280669" algn="just">
              <a:lnSpc>
                <a:spcPts val="2859"/>
              </a:lnSpc>
              <a:buFont typeface="Arial"/>
              <a:buChar char="•"/>
            </a:pPr>
            <a:r>
              <a:rPr lang="en-US" sz="2599">
                <a:solidFill>
                  <a:srgbClr val="FFFFFF"/>
                </a:solidFill>
                <a:latin typeface="Arimo Bold"/>
              </a:rPr>
              <a:t>Strong overall performance, especially in detecting malignant states.</a:t>
            </a:r>
          </a:p>
          <a:p>
            <a:pPr algn="just">
              <a:lnSpc>
                <a:spcPts val="2859"/>
              </a:lnSpc>
            </a:pPr>
            <a:endParaRPr lang="en-US" sz="2599">
              <a:solidFill>
                <a:srgbClr val="FFFFFF"/>
              </a:solidFill>
              <a:latin typeface="Arimo Bold"/>
            </a:endParaRPr>
          </a:p>
        </p:txBody>
      </p:sp>
      <p:pic>
        <p:nvPicPr>
          <p:cNvPr id="20" name="Picture 19" descr="A table with numbers and a number on it&#10;&#10;Description automatically generated">
            <a:extLst>
              <a:ext uri="{FF2B5EF4-FFF2-40B4-BE49-F238E27FC236}">
                <a16:creationId xmlns:a16="http://schemas.microsoft.com/office/drawing/2014/main" id="{74C55398-A62D-AC42-BE6C-B930254BA56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10939" y="7830285"/>
            <a:ext cx="6948542" cy="236082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D"/>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txBody>
          <a:bodyPr/>
          <a:lstStyle/>
          <a:p>
            <a:endParaRPr lang="en-BD"/>
          </a:p>
        </p:txBody>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txBody>
          <a:bodyPr/>
          <a:lstStyle/>
          <a:p>
            <a:endParaRPr lang="en-BD"/>
          </a:p>
        </p:txBody>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txBody>
          <a:bodyPr/>
          <a:lstStyle/>
          <a:p>
            <a:endParaRPr lang="en-BD"/>
          </a:p>
        </p:txBody>
      </p:sp>
      <p:sp>
        <p:nvSpPr>
          <p:cNvPr id="8" name="Freeform 8"/>
          <p:cNvSpPr/>
          <p:nvPr/>
        </p:nvSpPr>
        <p:spPr>
          <a:xfrm>
            <a:off x="9512277" y="1957443"/>
            <a:ext cx="5486031" cy="5428585"/>
          </a:xfrm>
          <a:custGeom>
            <a:avLst/>
            <a:gdLst/>
            <a:ahLst/>
            <a:cxnLst/>
            <a:rect l="l" t="t" r="r" b="b"/>
            <a:pathLst>
              <a:path w="5486031" h="5428585">
                <a:moveTo>
                  <a:pt x="0" y="0"/>
                </a:moveTo>
                <a:lnTo>
                  <a:pt x="5486030" y="0"/>
                </a:lnTo>
                <a:lnTo>
                  <a:pt x="5486030" y="5428585"/>
                </a:lnTo>
                <a:lnTo>
                  <a:pt x="0" y="5428585"/>
                </a:lnTo>
                <a:lnTo>
                  <a:pt x="0" y="0"/>
                </a:lnTo>
                <a:close/>
              </a:path>
            </a:pathLst>
          </a:custGeom>
          <a:blipFill>
            <a:blip r:embed="rId9"/>
            <a:stretch>
              <a:fillRect/>
            </a:stretch>
          </a:blipFill>
        </p:spPr>
        <p:txBody>
          <a:bodyPr/>
          <a:lstStyle/>
          <a:p>
            <a:endParaRPr lang="en-BD"/>
          </a:p>
        </p:txBody>
      </p:sp>
      <p:sp>
        <p:nvSpPr>
          <p:cNvPr id="9" name="TextBox 9"/>
          <p:cNvSpPr txBox="1"/>
          <p:nvPr/>
        </p:nvSpPr>
        <p:spPr>
          <a:xfrm>
            <a:off x="1028700" y="2170527"/>
            <a:ext cx="8483577" cy="885825"/>
          </a:xfrm>
          <a:prstGeom prst="rect">
            <a:avLst/>
          </a:prstGeom>
        </p:spPr>
        <p:txBody>
          <a:bodyPr lIns="0" tIns="0" rIns="0" bIns="0" rtlCol="0" anchor="t">
            <a:spAutoFit/>
          </a:bodyPr>
          <a:lstStyle/>
          <a:p>
            <a:pPr>
              <a:lnSpc>
                <a:spcPts val="6600"/>
              </a:lnSpc>
            </a:pPr>
            <a:r>
              <a:rPr lang="en-US" sz="6000">
                <a:solidFill>
                  <a:srgbClr val="DC239B"/>
                </a:solidFill>
                <a:latin typeface="Arimo Bold"/>
              </a:rPr>
              <a:t>Results Comparison</a:t>
            </a:r>
          </a:p>
        </p:txBody>
      </p:sp>
      <p:sp>
        <p:nvSpPr>
          <p:cNvPr id="10" name="TextBox 10"/>
          <p:cNvSpPr txBox="1"/>
          <p:nvPr/>
        </p:nvSpPr>
        <p:spPr>
          <a:xfrm>
            <a:off x="1028700" y="1352791"/>
            <a:ext cx="7639170" cy="804545"/>
          </a:xfrm>
          <a:prstGeom prst="rect">
            <a:avLst/>
          </a:prstGeom>
        </p:spPr>
        <p:txBody>
          <a:bodyPr lIns="0" tIns="0" rIns="0" bIns="0" rtlCol="0" anchor="t">
            <a:spAutoFit/>
          </a:bodyPr>
          <a:lstStyle/>
          <a:p>
            <a:pPr>
              <a:lnSpc>
                <a:spcPts val="6160"/>
              </a:lnSpc>
            </a:pPr>
            <a:r>
              <a:rPr lang="en-US" sz="5600">
                <a:solidFill>
                  <a:srgbClr val="54E0E7"/>
                </a:solidFill>
                <a:latin typeface="HK Grotesk Bold"/>
              </a:rPr>
              <a:t>10</a:t>
            </a:r>
          </a:p>
        </p:txBody>
      </p:sp>
      <p:sp>
        <p:nvSpPr>
          <p:cNvPr id="11" name="TextBox 11"/>
          <p:cNvSpPr txBox="1"/>
          <p:nvPr/>
        </p:nvSpPr>
        <p:spPr>
          <a:xfrm>
            <a:off x="1028700" y="3358437"/>
            <a:ext cx="6478598" cy="4728845"/>
          </a:xfrm>
          <a:prstGeom prst="rect">
            <a:avLst/>
          </a:prstGeom>
        </p:spPr>
        <p:txBody>
          <a:bodyPr lIns="0" tIns="0" rIns="0" bIns="0" rtlCol="0" anchor="t">
            <a:spAutoFit/>
          </a:bodyPr>
          <a:lstStyle/>
          <a:p>
            <a:pPr marL="561341" lvl="1" indent="-280670" algn="just">
              <a:lnSpc>
                <a:spcPts val="2860"/>
              </a:lnSpc>
              <a:buFont typeface="Arial"/>
              <a:buChar char="•"/>
            </a:pPr>
            <a:r>
              <a:rPr lang="en-US" sz="2600">
                <a:solidFill>
                  <a:srgbClr val="FFFFFF"/>
                </a:solidFill>
                <a:latin typeface="Arimo Bold"/>
              </a:rPr>
              <a:t>Our trained model is optimized and lightweight compared to previous ones.</a:t>
            </a:r>
          </a:p>
          <a:p>
            <a:pPr marL="561341" lvl="1" indent="-280670" algn="just">
              <a:lnSpc>
                <a:spcPts val="2860"/>
              </a:lnSpc>
              <a:buFont typeface="Arial"/>
              <a:buChar char="•"/>
            </a:pPr>
            <a:r>
              <a:rPr lang="en-US" sz="2600">
                <a:solidFill>
                  <a:srgbClr val="FFFFFF"/>
                </a:solidFill>
                <a:latin typeface="Arimo Bold"/>
              </a:rPr>
              <a:t>Model size: 4 MB, exceptionally lightweight.</a:t>
            </a:r>
          </a:p>
          <a:p>
            <a:pPr marL="561341" lvl="1" indent="-280670" algn="just">
              <a:lnSpc>
                <a:spcPts val="2860"/>
              </a:lnSpc>
              <a:buFont typeface="Arial"/>
              <a:buChar char="•"/>
            </a:pPr>
            <a:r>
              <a:rPr lang="en-US" sz="2600">
                <a:solidFill>
                  <a:srgbClr val="FFFFFF"/>
                </a:solidFill>
                <a:latin typeface="Arimo Bold"/>
              </a:rPr>
              <a:t>Opted for a simple sequential CNN architecture over complex models like PCA-KNN, SVM, neural networks, and ResNet-50.</a:t>
            </a:r>
          </a:p>
          <a:p>
            <a:pPr marL="561341" lvl="1" indent="-280670" algn="just">
              <a:lnSpc>
                <a:spcPts val="2860"/>
              </a:lnSpc>
              <a:buFont typeface="Arial"/>
              <a:buChar char="•"/>
            </a:pPr>
            <a:r>
              <a:rPr lang="en-US" sz="2600">
                <a:solidFill>
                  <a:srgbClr val="FFFFFF"/>
                </a:solidFill>
                <a:latin typeface="Arimo Bold"/>
              </a:rPr>
              <a:t>Achieved commendable accuracy of 92% in acute lymphoblastic leukemia detection.</a:t>
            </a:r>
          </a:p>
          <a:p>
            <a:pPr algn="just">
              <a:lnSpc>
                <a:spcPts val="2860"/>
              </a:lnSpc>
            </a:pPr>
            <a:endParaRPr lang="en-US" sz="2600">
              <a:solidFill>
                <a:srgbClr val="FFFFFF"/>
              </a:solidFill>
              <a:latin typeface="Arimo Bold"/>
            </a:endParaRPr>
          </a:p>
        </p:txBody>
      </p:sp>
      <p:sp>
        <p:nvSpPr>
          <p:cNvPr id="12" name="Freeform 12"/>
          <p:cNvSpPr/>
          <p:nvPr/>
        </p:nvSpPr>
        <p:spPr>
          <a:xfrm>
            <a:off x="7077630" y="7741436"/>
            <a:ext cx="9726645" cy="1516864"/>
          </a:xfrm>
          <a:custGeom>
            <a:avLst/>
            <a:gdLst/>
            <a:ahLst/>
            <a:cxnLst/>
            <a:rect l="l" t="t" r="r" b="b"/>
            <a:pathLst>
              <a:path w="9726645" h="1516864">
                <a:moveTo>
                  <a:pt x="0" y="0"/>
                </a:moveTo>
                <a:lnTo>
                  <a:pt x="9726645" y="0"/>
                </a:lnTo>
                <a:lnTo>
                  <a:pt x="9726645" y="1516864"/>
                </a:lnTo>
                <a:lnTo>
                  <a:pt x="0" y="1516864"/>
                </a:lnTo>
                <a:lnTo>
                  <a:pt x="0" y="0"/>
                </a:lnTo>
                <a:close/>
              </a:path>
            </a:pathLst>
          </a:custGeom>
          <a:blipFill>
            <a:blip r:embed="rId10"/>
            <a:stretch>
              <a:fillRect l="-10797" r="-3344"/>
            </a:stretch>
          </a:blipFill>
        </p:spPr>
        <p:txBody>
          <a:bodyPr/>
          <a:lstStyle/>
          <a:p>
            <a:endParaRPr lang="en-BD"/>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D"/>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txBody>
          <a:bodyPr/>
          <a:lstStyle/>
          <a:p>
            <a:endParaRPr lang="en-BD"/>
          </a:p>
        </p:txBody>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txBody>
          <a:bodyPr/>
          <a:lstStyle/>
          <a:p>
            <a:endParaRPr lang="en-BD"/>
          </a:p>
        </p:txBody>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txBody>
          <a:bodyPr/>
          <a:lstStyle/>
          <a:p>
            <a:endParaRPr lang="en-BD"/>
          </a:p>
        </p:txBody>
      </p:sp>
      <p:sp>
        <p:nvSpPr>
          <p:cNvPr id="8" name="Freeform 8"/>
          <p:cNvSpPr/>
          <p:nvPr/>
        </p:nvSpPr>
        <p:spPr>
          <a:xfrm>
            <a:off x="11181363" y="3224741"/>
            <a:ext cx="5030466" cy="4804095"/>
          </a:xfrm>
          <a:custGeom>
            <a:avLst/>
            <a:gdLst/>
            <a:ahLst/>
            <a:cxnLst/>
            <a:rect l="l" t="t" r="r" b="b"/>
            <a:pathLst>
              <a:path w="5030466" h="4804095">
                <a:moveTo>
                  <a:pt x="0" y="0"/>
                </a:moveTo>
                <a:lnTo>
                  <a:pt x="5030466" y="0"/>
                </a:lnTo>
                <a:lnTo>
                  <a:pt x="5030466" y="4804094"/>
                </a:lnTo>
                <a:lnTo>
                  <a:pt x="0" y="4804094"/>
                </a:lnTo>
                <a:lnTo>
                  <a:pt x="0" y="0"/>
                </a:lnTo>
                <a:close/>
              </a:path>
            </a:pathLst>
          </a:custGeom>
          <a:blipFill>
            <a:blip r:embed="rId9"/>
            <a:stretch>
              <a:fillRect/>
            </a:stretch>
          </a:blipFill>
        </p:spPr>
        <p:txBody>
          <a:bodyPr/>
          <a:lstStyle/>
          <a:p>
            <a:endParaRPr lang="en-BD"/>
          </a:p>
        </p:txBody>
      </p:sp>
      <p:sp>
        <p:nvSpPr>
          <p:cNvPr id="9" name="TextBox 9"/>
          <p:cNvSpPr txBox="1"/>
          <p:nvPr/>
        </p:nvSpPr>
        <p:spPr>
          <a:xfrm>
            <a:off x="1964215" y="1708887"/>
            <a:ext cx="8319308" cy="833120"/>
          </a:xfrm>
          <a:prstGeom prst="rect">
            <a:avLst/>
          </a:prstGeom>
        </p:spPr>
        <p:txBody>
          <a:bodyPr lIns="0" tIns="0" rIns="0" bIns="0" rtlCol="0" anchor="t">
            <a:spAutoFit/>
          </a:bodyPr>
          <a:lstStyle/>
          <a:p>
            <a:pPr algn="just">
              <a:lnSpc>
                <a:spcPts val="6160"/>
              </a:lnSpc>
            </a:pPr>
            <a:r>
              <a:rPr lang="en-US" sz="5600">
                <a:solidFill>
                  <a:srgbClr val="DC239B"/>
                </a:solidFill>
                <a:latin typeface="Arimo Bold"/>
              </a:rPr>
              <a:t>Conclusion</a:t>
            </a:r>
          </a:p>
        </p:txBody>
      </p:sp>
      <p:sp>
        <p:nvSpPr>
          <p:cNvPr id="10" name="TextBox 10"/>
          <p:cNvSpPr txBox="1"/>
          <p:nvPr/>
        </p:nvSpPr>
        <p:spPr>
          <a:xfrm>
            <a:off x="1668878" y="3006389"/>
            <a:ext cx="8319308" cy="7037070"/>
          </a:xfrm>
          <a:prstGeom prst="rect">
            <a:avLst/>
          </a:prstGeom>
        </p:spPr>
        <p:txBody>
          <a:bodyPr lIns="0" tIns="0" rIns="0" bIns="0" rtlCol="0" anchor="t">
            <a:spAutoFit/>
          </a:bodyPr>
          <a:lstStyle/>
          <a:p>
            <a:pPr marL="518160" lvl="1" indent="-259080" algn="just">
              <a:lnSpc>
                <a:spcPts val="3120"/>
              </a:lnSpc>
              <a:buFont typeface="Arial"/>
              <a:buChar char="•"/>
            </a:pPr>
            <a:r>
              <a:rPr lang="en-US" sz="2400" spc="48">
                <a:solidFill>
                  <a:srgbClr val="FFFFFF"/>
                </a:solidFill>
                <a:latin typeface="Arimo"/>
              </a:rPr>
              <a:t>Our study introduces a lightweight CNN model for acute lymphoblastic leukaemia detection.</a:t>
            </a:r>
          </a:p>
          <a:p>
            <a:pPr marL="518160" lvl="1" indent="-259080" algn="just">
              <a:lnSpc>
                <a:spcPts val="3120"/>
              </a:lnSpc>
              <a:buFont typeface="Arial"/>
              <a:buChar char="•"/>
            </a:pPr>
            <a:r>
              <a:rPr lang="en-US" sz="2400" spc="48">
                <a:solidFill>
                  <a:srgbClr val="FFFFFF"/>
                </a:solidFill>
                <a:latin typeface="Arimo"/>
              </a:rPr>
              <a:t>Achieved a high accuracy of 92%, surpassing previous models.</a:t>
            </a:r>
          </a:p>
          <a:p>
            <a:pPr marL="518160" lvl="1" indent="-259080" algn="just">
              <a:lnSpc>
                <a:spcPts val="3120"/>
              </a:lnSpc>
              <a:buFont typeface="Arial"/>
              <a:buChar char="•"/>
            </a:pPr>
            <a:r>
              <a:rPr lang="en-US" sz="2400" spc="48">
                <a:solidFill>
                  <a:srgbClr val="FFFFFF"/>
                </a:solidFill>
                <a:latin typeface="Arimo"/>
              </a:rPr>
              <a:t>Model size: 4 MB, ideal for resource-constrained environments.</a:t>
            </a:r>
          </a:p>
          <a:p>
            <a:pPr marL="518160" lvl="1" indent="-259080" algn="just">
              <a:lnSpc>
                <a:spcPts val="3120"/>
              </a:lnSpc>
              <a:buFont typeface="Arial"/>
              <a:buChar char="•"/>
            </a:pPr>
            <a:r>
              <a:rPr lang="en-US" sz="2400" spc="48">
                <a:solidFill>
                  <a:srgbClr val="FFFFFF"/>
                </a:solidFill>
                <a:latin typeface="Arimo"/>
              </a:rPr>
              <a:t>By focusing on a straightforward architecture, we demonstrate that sophisticated models like PCA-KNN, PCA-CNN, SVM, neural networks, and ResNet50 are not always necessary to achieve accurate results.</a:t>
            </a:r>
          </a:p>
          <a:p>
            <a:pPr marL="518160" lvl="1" indent="-259080" algn="just">
              <a:lnSpc>
                <a:spcPts val="3120"/>
              </a:lnSpc>
              <a:buFont typeface="Arial"/>
              <a:buChar char="•"/>
            </a:pPr>
            <a:r>
              <a:rPr lang="en-US" sz="2400" spc="48">
                <a:solidFill>
                  <a:srgbClr val="FFFFFF"/>
                </a:solidFill>
                <a:latin typeface="Arimo"/>
              </a:rPr>
              <a:t>Validates deep learning's effectiveness in medical image analysis.</a:t>
            </a:r>
          </a:p>
          <a:p>
            <a:pPr marL="518160" lvl="1" indent="-259080" algn="just">
              <a:lnSpc>
                <a:spcPts val="3120"/>
              </a:lnSpc>
              <a:buFont typeface="Arial"/>
              <a:buChar char="•"/>
            </a:pPr>
            <a:r>
              <a:rPr lang="en-US" sz="2400" spc="48">
                <a:solidFill>
                  <a:srgbClr val="FFFFFF"/>
                </a:solidFill>
                <a:latin typeface="Arimo"/>
              </a:rPr>
              <a:t>Our proposed lightweight model could serve as a valuable tool in clinical settings, aiding healthcare professionals in timely and accurate detection of leukaemia.</a:t>
            </a:r>
          </a:p>
          <a:p>
            <a:pPr algn="just">
              <a:lnSpc>
                <a:spcPts val="3120"/>
              </a:lnSpc>
            </a:pPr>
            <a:endParaRPr lang="en-US" sz="2400" spc="48">
              <a:solidFill>
                <a:srgbClr val="FFFFFF"/>
              </a:solidFill>
              <a:latin typeface="Arimo"/>
            </a:endParaRPr>
          </a:p>
          <a:p>
            <a:pPr algn="just">
              <a:lnSpc>
                <a:spcPts val="3120"/>
              </a:lnSpc>
            </a:pPr>
            <a:endParaRPr lang="en-US" sz="2400" spc="48">
              <a:solidFill>
                <a:srgbClr val="FFFFFF"/>
              </a:solidFill>
              <a:latin typeface="Arimo"/>
            </a:endParaRPr>
          </a:p>
        </p:txBody>
      </p:sp>
      <p:sp>
        <p:nvSpPr>
          <p:cNvPr id="11" name="TextBox 11"/>
          <p:cNvSpPr txBox="1"/>
          <p:nvPr/>
        </p:nvSpPr>
        <p:spPr>
          <a:xfrm>
            <a:off x="1964215" y="900676"/>
            <a:ext cx="8319308" cy="804545"/>
          </a:xfrm>
          <a:prstGeom prst="rect">
            <a:avLst/>
          </a:prstGeom>
        </p:spPr>
        <p:txBody>
          <a:bodyPr lIns="0" tIns="0" rIns="0" bIns="0" rtlCol="0" anchor="t">
            <a:spAutoFit/>
          </a:bodyPr>
          <a:lstStyle/>
          <a:p>
            <a:pPr algn="just">
              <a:lnSpc>
                <a:spcPts val="6160"/>
              </a:lnSpc>
            </a:pPr>
            <a:r>
              <a:rPr lang="en-US" sz="5600">
                <a:solidFill>
                  <a:srgbClr val="54E0E7"/>
                </a:solidFill>
                <a:latin typeface="HK Grotesk Bold"/>
              </a:rPr>
              <a:t>11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2168384" y="-2084520"/>
            <a:ext cx="8831880" cy="8831880"/>
          </a:xfrm>
          <a:custGeom>
            <a:avLst/>
            <a:gdLst/>
            <a:ahLst/>
            <a:cxnLst/>
            <a:rect l="l" t="t" r="r" b="b"/>
            <a:pathLst>
              <a:path w="8831880" h="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D"/>
          </a:p>
        </p:txBody>
      </p:sp>
      <p:sp>
        <p:nvSpPr>
          <p:cNvPr id="3" name="Freeform 3"/>
          <p:cNvSpPr/>
          <p:nvPr/>
        </p:nvSpPr>
        <p:spPr>
          <a:xfrm>
            <a:off x="13008264" y="99307"/>
            <a:ext cx="6511191" cy="11280306"/>
          </a:xfrm>
          <a:custGeom>
            <a:avLst/>
            <a:gdLst/>
            <a:ahLst/>
            <a:cxnLst/>
            <a:rect l="l" t="t" r="r" b="b"/>
            <a:pathLst>
              <a:path w="6511191" h="11280306">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r="-66382"/>
            </a:stretch>
          </a:blipFill>
        </p:spPr>
        <p:txBody>
          <a:bodyPr/>
          <a:lstStyle/>
          <a:p>
            <a:endParaRPr lang="en-BD"/>
          </a:p>
        </p:txBody>
      </p:sp>
      <p:sp>
        <p:nvSpPr>
          <p:cNvPr id="4" name="Freeform 4"/>
          <p:cNvSpPr/>
          <p:nvPr/>
        </p:nvSpPr>
        <p:spPr>
          <a:xfrm rot="4238979">
            <a:off x="-345749" y="-2366999"/>
            <a:ext cx="3493701" cy="5774713"/>
          </a:xfrm>
          <a:custGeom>
            <a:avLst/>
            <a:gdLst/>
            <a:ahLst/>
            <a:cxnLst/>
            <a:rect l="l" t="t" r="r" b="b"/>
            <a:pathLst>
              <a:path w="3493701" h="5774713">
                <a:moveTo>
                  <a:pt x="0" y="0"/>
                </a:moveTo>
                <a:lnTo>
                  <a:pt x="3493702" y="0"/>
                </a:lnTo>
                <a:lnTo>
                  <a:pt x="3493702" y="5774713"/>
                </a:lnTo>
                <a:lnTo>
                  <a:pt x="0" y="5774713"/>
                </a:lnTo>
                <a:lnTo>
                  <a:pt x="0" y="0"/>
                </a:lnTo>
                <a:close/>
              </a:path>
            </a:pathLst>
          </a:custGeom>
          <a:blipFill>
            <a:blip r:embed="rId6"/>
            <a:stretch>
              <a:fillRect/>
            </a:stretch>
          </a:blipFill>
        </p:spPr>
        <p:txBody>
          <a:bodyPr/>
          <a:lstStyle/>
          <a:p>
            <a:endParaRPr lang="en-BD"/>
          </a:p>
        </p:txBody>
      </p:sp>
      <p:sp>
        <p:nvSpPr>
          <p:cNvPr id="5" name="Freeform 5"/>
          <p:cNvSpPr/>
          <p:nvPr/>
        </p:nvSpPr>
        <p:spPr>
          <a:xfrm rot="-3223036">
            <a:off x="15631061" y="3684321"/>
            <a:ext cx="6022673" cy="3553377"/>
          </a:xfrm>
          <a:custGeom>
            <a:avLst/>
            <a:gdLst/>
            <a:ahLst/>
            <a:cxnLst/>
            <a:rect l="l" t="t" r="r" b="b"/>
            <a:pathLst>
              <a:path w="6022673" h="3553377">
                <a:moveTo>
                  <a:pt x="0" y="0"/>
                </a:moveTo>
                <a:lnTo>
                  <a:pt x="6022673" y="0"/>
                </a:lnTo>
                <a:lnTo>
                  <a:pt x="6022673" y="3553377"/>
                </a:lnTo>
                <a:lnTo>
                  <a:pt x="0" y="3553377"/>
                </a:lnTo>
                <a:lnTo>
                  <a:pt x="0" y="0"/>
                </a:lnTo>
                <a:close/>
              </a:path>
            </a:pathLst>
          </a:custGeom>
          <a:blipFill>
            <a:blip r:embed="rId7"/>
            <a:stretch>
              <a:fillRect/>
            </a:stretch>
          </a:blipFill>
        </p:spPr>
        <p:txBody>
          <a:bodyPr/>
          <a:lstStyle/>
          <a:p>
            <a:endParaRPr lang="en-BD"/>
          </a:p>
        </p:txBody>
      </p:sp>
      <p:grpSp>
        <p:nvGrpSpPr>
          <p:cNvPr id="6" name="Group 6"/>
          <p:cNvGrpSpPr/>
          <p:nvPr/>
        </p:nvGrpSpPr>
        <p:grpSpPr>
          <a:xfrm>
            <a:off x="2207899" y="3421885"/>
            <a:ext cx="13872204" cy="4078249"/>
            <a:chOff x="0" y="0"/>
            <a:chExt cx="18496272" cy="5437665"/>
          </a:xfrm>
        </p:grpSpPr>
        <p:grpSp>
          <p:nvGrpSpPr>
            <p:cNvPr id="7" name="Group 7"/>
            <p:cNvGrpSpPr/>
            <p:nvPr/>
          </p:nvGrpSpPr>
          <p:grpSpPr>
            <a:xfrm>
              <a:off x="0" y="0"/>
              <a:ext cx="4084432" cy="5437665"/>
              <a:chOff x="0" y="0"/>
              <a:chExt cx="1565187" cy="2083757"/>
            </a:xfrm>
          </p:grpSpPr>
          <p:sp>
            <p:nvSpPr>
              <p:cNvPr id="8" name="Freeform 8"/>
              <p:cNvSpPr/>
              <p:nvPr/>
            </p:nvSpPr>
            <p:spPr>
              <a:xfrm>
                <a:off x="0" y="0"/>
                <a:ext cx="1565188" cy="2083757"/>
              </a:xfrm>
              <a:custGeom>
                <a:avLst/>
                <a:gdLst/>
                <a:ahLst/>
                <a:cxnLst/>
                <a:rect l="l" t="t" r="r" b="b"/>
                <a:pathLst>
                  <a:path w="1565188" h="2083757">
                    <a:moveTo>
                      <a:pt x="1440727" y="2083757"/>
                    </a:moveTo>
                    <a:lnTo>
                      <a:pt x="124460" y="2083757"/>
                    </a:lnTo>
                    <a:cubicBezTo>
                      <a:pt x="55880" y="2083757"/>
                      <a:pt x="0" y="2027877"/>
                      <a:pt x="0" y="1959297"/>
                    </a:cubicBezTo>
                    <a:lnTo>
                      <a:pt x="0" y="124460"/>
                    </a:lnTo>
                    <a:cubicBezTo>
                      <a:pt x="0" y="55880"/>
                      <a:pt x="55880" y="0"/>
                      <a:pt x="124460" y="0"/>
                    </a:cubicBezTo>
                    <a:lnTo>
                      <a:pt x="1440727" y="0"/>
                    </a:lnTo>
                    <a:cubicBezTo>
                      <a:pt x="1509307" y="0"/>
                      <a:pt x="1565188" y="55880"/>
                      <a:pt x="1565188" y="124460"/>
                    </a:cubicBezTo>
                    <a:lnTo>
                      <a:pt x="1565188" y="1959297"/>
                    </a:lnTo>
                    <a:cubicBezTo>
                      <a:pt x="1565188" y="2027877"/>
                      <a:pt x="1509307" y="2083757"/>
                      <a:pt x="1440727" y="2083757"/>
                    </a:cubicBezTo>
                    <a:close/>
                  </a:path>
                </a:pathLst>
              </a:custGeom>
              <a:solidFill>
                <a:srgbClr val="2D2F30">
                  <a:alpha val="30980"/>
                </a:srgbClr>
              </a:solidFill>
            </p:spPr>
            <p:txBody>
              <a:bodyPr/>
              <a:lstStyle/>
              <a:p>
                <a:endParaRPr lang="en-BD"/>
              </a:p>
            </p:txBody>
          </p:sp>
        </p:grpSp>
        <p:grpSp>
          <p:nvGrpSpPr>
            <p:cNvPr id="9" name="Group 9"/>
            <p:cNvGrpSpPr>
              <a:grpSpLocks noChangeAspect="1"/>
            </p:cNvGrpSpPr>
            <p:nvPr/>
          </p:nvGrpSpPr>
          <p:grpSpPr>
            <a:xfrm>
              <a:off x="291458" y="312403"/>
              <a:ext cx="3501516" cy="3501516"/>
              <a:chOff x="0" y="0"/>
              <a:chExt cx="6350000" cy="6350000"/>
            </a:xfrm>
          </p:grpSpPr>
          <p:sp>
            <p:nvSpPr>
              <p:cNvPr id="10" name="Freeform 10"/>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8"/>
                <a:stretch>
                  <a:fillRect/>
                </a:stretch>
              </a:blipFill>
            </p:spPr>
            <p:txBody>
              <a:bodyPr/>
              <a:lstStyle/>
              <a:p>
                <a:endParaRPr lang="en-BD"/>
              </a:p>
            </p:txBody>
          </p:sp>
          <p:sp>
            <p:nvSpPr>
              <p:cNvPr id="11" name="Freeform 11"/>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txBody>
              <a:bodyPr/>
              <a:lstStyle/>
              <a:p>
                <a:endParaRPr lang="en-BD"/>
              </a:p>
            </p:txBody>
          </p:sp>
        </p:grpSp>
        <p:grpSp>
          <p:nvGrpSpPr>
            <p:cNvPr id="12" name="Group 12"/>
            <p:cNvGrpSpPr/>
            <p:nvPr/>
          </p:nvGrpSpPr>
          <p:grpSpPr>
            <a:xfrm>
              <a:off x="4783841" y="0"/>
              <a:ext cx="4084435" cy="5437665"/>
              <a:chOff x="0" y="0"/>
              <a:chExt cx="1565188" cy="2083757"/>
            </a:xfrm>
          </p:grpSpPr>
          <p:sp>
            <p:nvSpPr>
              <p:cNvPr id="13" name="Freeform 13"/>
              <p:cNvSpPr/>
              <p:nvPr/>
            </p:nvSpPr>
            <p:spPr>
              <a:xfrm>
                <a:off x="0" y="0"/>
                <a:ext cx="1565188" cy="2083757"/>
              </a:xfrm>
              <a:custGeom>
                <a:avLst/>
                <a:gdLst/>
                <a:ahLst/>
                <a:cxnLst/>
                <a:rect l="l" t="t" r="r" b="b"/>
                <a:pathLst>
                  <a:path w="1565188" h="2083757">
                    <a:moveTo>
                      <a:pt x="1440727" y="2083757"/>
                    </a:moveTo>
                    <a:lnTo>
                      <a:pt x="124460" y="2083757"/>
                    </a:lnTo>
                    <a:cubicBezTo>
                      <a:pt x="55880" y="2083757"/>
                      <a:pt x="0" y="2027877"/>
                      <a:pt x="0" y="1959297"/>
                    </a:cubicBezTo>
                    <a:lnTo>
                      <a:pt x="0" y="124460"/>
                    </a:lnTo>
                    <a:cubicBezTo>
                      <a:pt x="0" y="55880"/>
                      <a:pt x="55880" y="0"/>
                      <a:pt x="124460" y="0"/>
                    </a:cubicBezTo>
                    <a:lnTo>
                      <a:pt x="1440727" y="0"/>
                    </a:lnTo>
                    <a:cubicBezTo>
                      <a:pt x="1509307" y="0"/>
                      <a:pt x="1565188" y="55880"/>
                      <a:pt x="1565188" y="124460"/>
                    </a:cubicBezTo>
                    <a:lnTo>
                      <a:pt x="1565188" y="1959297"/>
                    </a:lnTo>
                    <a:cubicBezTo>
                      <a:pt x="1565188" y="2027877"/>
                      <a:pt x="1509307" y="2083757"/>
                      <a:pt x="1440727" y="2083757"/>
                    </a:cubicBezTo>
                    <a:close/>
                  </a:path>
                </a:pathLst>
              </a:custGeom>
              <a:solidFill>
                <a:srgbClr val="2D2F30">
                  <a:alpha val="30980"/>
                </a:srgbClr>
              </a:solidFill>
            </p:spPr>
            <p:txBody>
              <a:bodyPr/>
              <a:lstStyle/>
              <a:p>
                <a:endParaRPr lang="en-BD"/>
              </a:p>
            </p:txBody>
          </p:sp>
        </p:grpSp>
        <p:grpSp>
          <p:nvGrpSpPr>
            <p:cNvPr id="14" name="Group 14"/>
            <p:cNvGrpSpPr>
              <a:grpSpLocks noChangeAspect="1"/>
            </p:cNvGrpSpPr>
            <p:nvPr/>
          </p:nvGrpSpPr>
          <p:grpSpPr>
            <a:xfrm>
              <a:off x="5075299" y="312403"/>
              <a:ext cx="3501516" cy="3501516"/>
              <a:chOff x="0" y="0"/>
              <a:chExt cx="6350000" cy="6350000"/>
            </a:xfrm>
          </p:grpSpPr>
          <p:sp>
            <p:nvSpPr>
              <p:cNvPr id="15" name="Freeform 15"/>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9"/>
                <a:stretch>
                  <a:fillRect l="-25046" r="-25046"/>
                </a:stretch>
              </a:blipFill>
            </p:spPr>
            <p:txBody>
              <a:bodyPr/>
              <a:lstStyle/>
              <a:p>
                <a:endParaRPr lang="en-BD"/>
              </a:p>
            </p:txBody>
          </p:sp>
          <p:sp>
            <p:nvSpPr>
              <p:cNvPr id="16" name="Freeform 16"/>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txBody>
              <a:bodyPr/>
              <a:lstStyle/>
              <a:p>
                <a:endParaRPr lang="en-BD"/>
              </a:p>
            </p:txBody>
          </p:sp>
        </p:grpSp>
        <p:grpSp>
          <p:nvGrpSpPr>
            <p:cNvPr id="17" name="Group 17"/>
            <p:cNvGrpSpPr/>
            <p:nvPr/>
          </p:nvGrpSpPr>
          <p:grpSpPr>
            <a:xfrm>
              <a:off x="9628905" y="0"/>
              <a:ext cx="4084432" cy="5437665"/>
              <a:chOff x="0" y="0"/>
              <a:chExt cx="1565187" cy="2083757"/>
            </a:xfrm>
          </p:grpSpPr>
          <p:sp>
            <p:nvSpPr>
              <p:cNvPr id="18" name="Freeform 18"/>
              <p:cNvSpPr/>
              <p:nvPr/>
            </p:nvSpPr>
            <p:spPr>
              <a:xfrm>
                <a:off x="0" y="0"/>
                <a:ext cx="1565188" cy="2083757"/>
              </a:xfrm>
              <a:custGeom>
                <a:avLst/>
                <a:gdLst/>
                <a:ahLst/>
                <a:cxnLst/>
                <a:rect l="l" t="t" r="r" b="b"/>
                <a:pathLst>
                  <a:path w="1565188" h="2083757">
                    <a:moveTo>
                      <a:pt x="1440727" y="2083757"/>
                    </a:moveTo>
                    <a:lnTo>
                      <a:pt x="124460" y="2083757"/>
                    </a:lnTo>
                    <a:cubicBezTo>
                      <a:pt x="55880" y="2083757"/>
                      <a:pt x="0" y="2027877"/>
                      <a:pt x="0" y="1959297"/>
                    </a:cubicBezTo>
                    <a:lnTo>
                      <a:pt x="0" y="124460"/>
                    </a:lnTo>
                    <a:cubicBezTo>
                      <a:pt x="0" y="55880"/>
                      <a:pt x="55880" y="0"/>
                      <a:pt x="124460" y="0"/>
                    </a:cubicBezTo>
                    <a:lnTo>
                      <a:pt x="1440727" y="0"/>
                    </a:lnTo>
                    <a:cubicBezTo>
                      <a:pt x="1509307" y="0"/>
                      <a:pt x="1565188" y="55880"/>
                      <a:pt x="1565188" y="124460"/>
                    </a:cubicBezTo>
                    <a:lnTo>
                      <a:pt x="1565188" y="1959297"/>
                    </a:lnTo>
                    <a:cubicBezTo>
                      <a:pt x="1565188" y="2027877"/>
                      <a:pt x="1509307" y="2083757"/>
                      <a:pt x="1440727" y="2083757"/>
                    </a:cubicBezTo>
                    <a:close/>
                  </a:path>
                </a:pathLst>
              </a:custGeom>
              <a:solidFill>
                <a:srgbClr val="2D2F30">
                  <a:alpha val="30980"/>
                </a:srgbClr>
              </a:solidFill>
            </p:spPr>
            <p:txBody>
              <a:bodyPr/>
              <a:lstStyle/>
              <a:p>
                <a:endParaRPr lang="en-BD"/>
              </a:p>
            </p:txBody>
          </p:sp>
        </p:grpSp>
        <p:grpSp>
          <p:nvGrpSpPr>
            <p:cNvPr id="19" name="Group 19"/>
            <p:cNvGrpSpPr>
              <a:grpSpLocks noChangeAspect="1"/>
            </p:cNvGrpSpPr>
            <p:nvPr/>
          </p:nvGrpSpPr>
          <p:grpSpPr>
            <a:xfrm>
              <a:off x="9920363" y="312403"/>
              <a:ext cx="3501516" cy="3501516"/>
              <a:chOff x="0" y="0"/>
              <a:chExt cx="6350000" cy="6350000"/>
            </a:xfrm>
          </p:grpSpPr>
          <p:sp>
            <p:nvSpPr>
              <p:cNvPr id="20" name="Freeform 20"/>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9"/>
                <a:stretch>
                  <a:fillRect l="-25046" r="-25046"/>
                </a:stretch>
              </a:blipFill>
            </p:spPr>
            <p:txBody>
              <a:bodyPr/>
              <a:lstStyle/>
              <a:p>
                <a:endParaRPr lang="en-BD"/>
              </a:p>
            </p:txBody>
          </p:sp>
          <p:sp>
            <p:nvSpPr>
              <p:cNvPr id="21" name="Freeform 21"/>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txBody>
              <a:bodyPr/>
              <a:lstStyle/>
              <a:p>
                <a:endParaRPr lang="en-BD"/>
              </a:p>
            </p:txBody>
          </p:sp>
        </p:grpSp>
        <p:grpSp>
          <p:nvGrpSpPr>
            <p:cNvPr id="22" name="Group 22"/>
            <p:cNvGrpSpPr/>
            <p:nvPr/>
          </p:nvGrpSpPr>
          <p:grpSpPr>
            <a:xfrm>
              <a:off x="14411837" y="0"/>
              <a:ext cx="4084435" cy="5437665"/>
              <a:chOff x="0" y="0"/>
              <a:chExt cx="1565188" cy="2083757"/>
            </a:xfrm>
          </p:grpSpPr>
          <p:sp>
            <p:nvSpPr>
              <p:cNvPr id="23" name="Freeform 23"/>
              <p:cNvSpPr/>
              <p:nvPr/>
            </p:nvSpPr>
            <p:spPr>
              <a:xfrm>
                <a:off x="0" y="0"/>
                <a:ext cx="1565188" cy="2083757"/>
              </a:xfrm>
              <a:custGeom>
                <a:avLst/>
                <a:gdLst/>
                <a:ahLst/>
                <a:cxnLst/>
                <a:rect l="l" t="t" r="r" b="b"/>
                <a:pathLst>
                  <a:path w="1565188" h="2083757">
                    <a:moveTo>
                      <a:pt x="1440727" y="2083757"/>
                    </a:moveTo>
                    <a:lnTo>
                      <a:pt x="124460" y="2083757"/>
                    </a:lnTo>
                    <a:cubicBezTo>
                      <a:pt x="55880" y="2083757"/>
                      <a:pt x="0" y="2027877"/>
                      <a:pt x="0" y="1959297"/>
                    </a:cubicBezTo>
                    <a:lnTo>
                      <a:pt x="0" y="124460"/>
                    </a:lnTo>
                    <a:cubicBezTo>
                      <a:pt x="0" y="55880"/>
                      <a:pt x="55880" y="0"/>
                      <a:pt x="124460" y="0"/>
                    </a:cubicBezTo>
                    <a:lnTo>
                      <a:pt x="1440727" y="0"/>
                    </a:lnTo>
                    <a:cubicBezTo>
                      <a:pt x="1509307" y="0"/>
                      <a:pt x="1565188" y="55880"/>
                      <a:pt x="1565188" y="124460"/>
                    </a:cubicBezTo>
                    <a:lnTo>
                      <a:pt x="1565188" y="1959297"/>
                    </a:lnTo>
                    <a:cubicBezTo>
                      <a:pt x="1565188" y="2027877"/>
                      <a:pt x="1509307" y="2083757"/>
                      <a:pt x="1440727" y="2083757"/>
                    </a:cubicBezTo>
                    <a:close/>
                  </a:path>
                </a:pathLst>
              </a:custGeom>
              <a:solidFill>
                <a:srgbClr val="2D2F30">
                  <a:alpha val="30980"/>
                </a:srgbClr>
              </a:solidFill>
            </p:spPr>
            <p:txBody>
              <a:bodyPr/>
              <a:lstStyle/>
              <a:p>
                <a:endParaRPr lang="en-BD"/>
              </a:p>
            </p:txBody>
          </p:sp>
        </p:grpSp>
        <p:grpSp>
          <p:nvGrpSpPr>
            <p:cNvPr id="24" name="Group 24"/>
            <p:cNvGrpSpPr>
              <a:grpSpLocks noChangeAspect="1"/>
            </p:cNvGrpSpPr>
            <p:nvPr/>
          </p:nvGrpSpPr>
          <p:grpSpPr>
            <a:xfrm>
              <a:off x="14703296" y="312403"/>
              <a:ext cx="3501516" cy="3501516"/>
              <a:chOff x="0" y="0"/>
              <a:chExt cx="6350000" cy="6350000"/>
            </a:xfrm>
          </p:grpSpPr>
          <p:sp>
            <p:nvSpPr>
              <p:cNvPr id="25" name="Freeform 25"/>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10"/>
                <a:stretch>
                  <a:fillRect l="-33519" t="-13562" r="-9399" b="-76996"/>
                </a:stretch>
              </a:blipFill>
            </p:spPr>
            <p:txBody>
              <a:bodyPr/>
              <a:lstStyle/>
              <a:p>
                <a:endParaRPr lang="en-BD"/>
              </a:p>
            </p:txBody>
          </p:sp>
          <p:sp>
            <p:nvSpPr>
              <p:cNvPr id="26" name="Freeform 26"/>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txBody>
              <a:bodyPr/>
              <a:lstStyle/>
              <a:p>
                <a:endParaRPr lang="en-BD"/>
              </a:p>
            </p:txBody>
          </p:sp>
        </p:grpSp>
        <p:sp>
          <p:nvSpPr>
            <p:cNvPr id="27" name="Freeform 27"/>
            <p:cNvSpPr/>
            <p:nvPr/>
          </p:nvSpPr>
          <p:spPr>
            <a:xfrm>
              <a:off x="5221785" y="435498"/>
              <a:ext cx="3365720" cy="3365720"/>
            </a:xfrm>
            <a:custGeom>
              <a:avLst/>
              <a:gdLst/>
              <a:ahLst/>
              <a:cxnLst/>
              <a:rect l="l" t="t" r="r" b="b"/>
              <a:pathLst>
                <a:path w="3365720" h="3365720">
                  <a:moveTo>
                    <a:pt x="0" y="0"/>
                  </a:moveTo>
                  <a:lnTo>
                    <a:pt x="3365720" y="0"/>
                  </a:lnTo>
                  <a:lnTo>
                    <a:pt x="3365720" y="3365720"/>
                  </a:lnTo>
                  <a:lnTo>
                    <a:pt x="0" y="3365720"/>
                  </a:lnTo>
                  <a:lnTo>
                    <a:pt x="0" y="0"/>
                  </a:lnTo>
                  <a:close/>
                </a:path>
              </a:pathLst>
            </a:custGeom>
            <a:blipFill>
              <a:blip r:embed="rId11"/>
              <a:stretch>
                <a:fillRect/>
              </a:stretch>
            </a:blipFill>
          </p:spPr>
          <p:txBody>
            <a:bodyPr/>
            <a:lstStyle/>
            <a:p>
              <a:endParaRPr lang="en-BD"/>
            </a:p>
          </p:txBody>
        </p:sp>
        <p:sp>
          <p:nvSpPr>
            <p:cNvPr id="28" name="TextBox 28"/>
            <p:cNvSpPr txBox="1"/>
            <p:nvPr/>
          </p:nvSpPr>
          <p:spPr>
            <a:xfrm>
              <a:off x="0" y="4233018"/>
              <a:ext cx="4084432" cy="409870"/>
            </a:xfrm>
            <a:prstGeom prst="rect">
              <a:avLst/>
            </a:prstGeom>
          </p:spPr>
          <p:txBody>
            <a:bodyPr lIns="0" tIns="0" rIns="0" bIns="0" rtlCol="0" anchor="t">
              <a:spAutoFit/>
            </a:bodyPr>
            <a:lstStyle/>
            <a:p>
              <a:pPr algn="ctr">
                <a:lnSpc>
                  <a:spcPts val="2623"/>
                </a:lnSpc>
              </a:pPr>
              <a:r>
                <a:rPr lang="en-US" sz="1874">
                  <a:solidFill>
                    <a:srgbClr val="FFFFFF"/>
                  </a:solidFill>
                  <a:latin typeface="Montserrat Bold"/>
                </a:rPr>
                <a:t>MD NURE ALAM NADIM</a:t>
              </a:r>
            </a:p>
          </p:txBody>
        </p:sp>
        <p:sp>
          <p:nvSpPr>
            <p:cNvPr id="29" name="TextBox 29"/>
            <p:cNvSpPr txBox="1"/>
            <p:nvPr/>
          </p:nvSpPr>
          <p:spPr>
            <a:xfrm>
              <a:off x="4783841" y="4233018"/>
              <a:ext cx="4146565" cy="409870"/>
            </a:xfrm>
            <a:prstGeom prst="rect">
              <a:avLst/>
            </a:prstGeom>
          </p:spPr>
          <p:txBody>
            <a:bodyPr lIns="0" tIns="0" rIns="0" bIns="0" rtlCol="0" anchor="t">
              <a:spAutoFit/>
            </a:bodyPr>
            <a:lstStyle/>
            <a:p>
              <a:pPr algn="ctr">
                <a:lnSpc>
                  <a:spcPts val="2623"/>
                </a:lnSpc>
              </a:pPr>
              <a:r>
                <a:rPr lang="en-US" sz="1874" dirty="0">
                  <a:solidFill>
                    <a:srgbClr val="FFFFFF"/>
                  </a:solidFill>
                  <a:latin typeface="Montserrat Bold"/>
                </a:rPr>
                <a:t>NURE SABA BINTE ALAM</a:t>
              </a:r>
            </a:p>
          </p:txBody>
        </p:sp>
        <p:sp>
          <p:nvSpPr>
            <p:cNvPr id="30" name="TextBox 30"/>
            <p:cNvSpPr txBox="1"/>
            <p:nvPr/>
          </p:nvSpPr>
          <p:spPr>
            <a:xfrm>
              <a:off x="9628905" y="4233018"/>
              <a:ext cx="4084432" cy="409870"/>
            </a:xfrm>
            <a:prstGeom prst="rect">
              <a:avLst/>
            </a:prstGeom>
          </p:spPr>
          <p:txBody>
            <a:bodyPr lIns="0" tIns="0" rIns="0" bIns="0" rtlCol="0" anchor="t">
              <a:spAutoFit/>
            </a:bodyPr>
            <a:lstStyle/>
            <a:p>
              <a:pPr algn="ctr">
                <a:lnSpc>
                  <a:spcPts val="2623"/>
                </a:lnSpc>
              </a:pPr>
              <a:r>
                <a:rPr lang="en-US" sz="1874">
                  <a:solidFill>
                    <a:srgbClr val="FFFFFF"/>
                  </a:solidFill>
                  <a:latin typeface="Montserrat Bold"/>
                </a:rPr>
                <a:t>Tanzim Ikram Sheikh</a:t>
              </a:r>
            </a:p>
          </p:txBody>
        </p:sp>
        <p:sp>
          <p:nvSpPr>
            <p:cNvPr id="31" name="TextBox 31"/>
            <p:cNvSpPr txBox="1"/>
            <p:nvPr/>
          </p:nvSpPr>
          <p:spPr>
            <a:xfrm>
              <a:off x="14743068" y="4233018"/>
              <a:ext cx="3421970" cy="409870"/>
            </a:xfrm>
            <a:prstGeom prst="rect">
              <a:avLst/>
            </a:prstGeom>
          </p:spPr>
          <p:txBody>
            <a:bodyPr lIns="0" tIns="0" rIns="0" bIns="0" rtlCol="0" anchor="t">
              <a:spAutoFit/>
            </a:bodyPr>
            <a:lstStyle/>
            <a:p>
              <a:pPr algn="ctr">
                <a:lnSpc>
                  <a:spcPts val="2623"/>
                </a:lnSpc>
              </a:pPr>
              <a:r>
                <a:rPr lang="en-US" sz="1874">
                  <a:solidFill>
                    <a:srgbClr val="FFFFFF"/>
                  </a:solidFill>
                  <a:latin typeface="Montserrat Bold"/>
                </a:rPr>
                <a:t>Sk Muktadir Hossain</a:t>
              </a:r>
            </a:p>
          </p:txBody>
        </p:sp>
        <p:sp>
          <p:nvSpPr>
            <p:cNvPr id="32" name="TextBox 32"/>
            <p:cNvSpPr txBox="1"/>
            <p:nvPr/>
          </p:nvSpPr>
          <p:spPr>
            <a:xfrm>
              <a:off x="5769832" y="5074689"/>
              <a:ext cx="2335799" cy="274955"/>
            </a:xfrm>
            <a:prstGeom prst="rect">
              <a:avLst/>
            </a:prstGeom>
          </p:spPr>
          <p:txBody>
            <a:bodyPr lIns="0" tIns="0" rIns="0" bIns="0" rtlCol="0" anchor="t">
              <a:spAutoFit/>
            </a:bodyPr>
            <a:lstStyle/>
            <a:p>
              <a:pPr algn="ctr">
                <a:lnSpc>
                  <a:spcPts val="1790"/>
                </a:lnSpc>
              </a:pPr>
              <a:r>
                <a:rPr lang="en-US" sz="1279" dirty="0">
                  <a:solidFill>
                    <a:srgbClr val="FFFFFF"/>
                  </a:solidFill>
                  <a:latin typeface="Montserrat Medium"/>
                </a:rPr>
                <a:t>22-46937-1</a:t>
              </a:r>
            </a:p>
          </p:txBody>
        </p:sp>
        <p:sp>
          <p:nvSpPr>
            <p:cNvPr id="33" name="TextBox 33"/>
            <p:cNvSpPr txBox="1"/>
            <p:nvPr/>
          </p:nvSpPr>
          <p:spPr>
            <a:xfrm>
              <a:off x="10639107" y="4810449"/>
              <a:ext cx="2335799" cy="274954"/>
            </a:xfrm>
            <a:prstGeom prst="rect">
              <a:avLst/>
            </a:prstGeom>
          </p:spPr>
          <p:txBody>
            <a:bodyPr lIns="0" tIns="0" rIns="0" bIns="0" rtlCol="0" anchor="t">
              <a:spAutoFit/>
            </a:bodyPr>
            <a:lstStyle/>
            <a:p>
              <a:pPr algn="ctr">
                <a:lnSpc>
                  <a:spcPts val="1790"/>
                </a:lnSpc>
              </a:pPr>
              <a:r>
                <a:rPr lang="en-US" sz="1279">
                  <a:solidFill>
                    <a:srgbClr val="FFFFFF"/>
                  </a:solidFill>
                  <a:latin typeface="Montserrat Medium"/>
                </a:rPr>
                <a:t>21-45275-2</a:t>
              </a:r>
            </a:p>
          </p:txBody>
        </p:sp>
        <p:sp>
          <p:nvSpPr>
            <p:cNvPr id="34" name="TextBox 34"/>
            <p:cNvSpPr txBox="1"/>
            <p:nvPr/>
          </p:nvSpPr>
          <p:spPr>
            <a:xfrm>
              <a:off x="1010202" y="4810449"/>
              <a:ext cx="2335799" cy="274954"/>
            </a:xfrm>
            <a:prstGeom prst="rect">
              <a:avLst/>
            </a:prstGeom>
          </p:spPr>
          <p:txBody>
            <a:bodyPr lIns="0" tIns="0" rIns="0" bIns="0" rtlCol="0" anchor="t">
              <a:spAutoFit/>
            </a:bodyPr>
            <a:lstStyle/>
            <a:p>
              <a:pPr algn="ctr">
                <a:lnSpc>
                  <a:spcPts val="1790"/>
                </a:lnSpc>
              </a:pPr>
              <a:r>
                <a:rPr lang="en-US" sz="1279">
                  <a:solidFill>
                    <a:srgbClr val="FFFFFF"/>
                  </a:solidFill>
                  <a:latin typeface="Montserrat Medium"/>
                </a:rPr>
                <a:t>22-46986-1</a:t>
              </a:r>
            </a:p>
          </p:txBody>
        </p:sp>
        <p:sp>
          <p:nvSpPr>
            <p:cNvPr id="35" name="TextBox 35"/>
            <p:cNvSpPr txBox="1"/>
            <p:nvPr/>
          </p:nvSpPr>
          <p:spPr>
            <a:xfrm>
              <a:off x="15291239" y="5074689"/>
              <a:ext cx="2335799" cy="274955"/>
            </a:xfrm>
            <a:prstGeom prst="rect">
              <a:avLst/>
            </a:prstGeom>
          </p:spPr>
          <p:txBody>
            <a:bodyPr lIns="0" tIns="0" rIns="0" bIns="0" rtlCol="0" anchor="t">
              <a:spAutoFit/>
            </a:bodyPr>
            <a:lstStyle/>
            <a:p>
              <a:pPr algn="ctr">
                <a:lnSpc>
                  <a:spcPts val="1790"/>
                </a:lnSpc>
              </a:pPr>
              <a:r>
                <a:rPr lang="en-US" sz="1279" dirty="0">
                  <a:solidFill>
                    <a:srgbClr val="FFFFFF"/>
                  </a:solidFill>
                  <a:latin typeface="Montserrat Medium"/>
                </a:rPr>
                <a:t>21-44989-2</a:t>
              </a:r>
            </a:p>
          </p:txBody>
        </p:sp>
      </p:grpSp>
      <p:grpSp>
        <p:nvGrpSpPr>
          <p:cNvPr id="36" name="Group 36"/>
          <p:cNvGrpSpPr/>
          <p:nvPr/>
        </p:nvGrpSpPr>
        <p:grpSpPr>
          <a:xfrm>
            <a:off x="5544488" y="658367"/>
            <a:ext cx="7199024" cy="2190750"/>
            <a:chOff x="0" y="0"/>
            <a:chExt cx="9598699" cy="2921000"/>
          </a:xfrm>
        </p:grpSpPr>
        <p:sp>
          <p:nvSpPr>
            <p:cNvPr id="37" name="TextBox 37"/>
            <p:cNvSpPr txBox="1"/>
            <p:nvPr/>
          </p:nvSpPr>
          <p:spPr>
            <a:xfrm>
              <a:off x="0" y="0"/>
              <a:ext cx="9598699" cy="1460500"/>
            </a:xfrm>
            <a:prstGeom prst="rect">
              <a:avLst/>
            </a:prstGeom>
          </p:spPr>
          <p:txBody>
            <a:bodyPr lIns="0" tIns="0" rIns="0" bIns="0" rtlCol="0" anchor="t">
              <a:spAutoFit/>
            </a:bodyPr>
            <a:lstStyle/>
            <a:p>
              <a:pPr algn="ctr">
                <a:lnSpc>
                  <a:spcPts val="8640"/>
                </a:lnSpc>
              </a:pPr>
              <a:r>
                <a:rPr lang="en-US" sz="7200" spc="-180">
                  <a:solidFill>
                    <a:srgbClr val="FFFFFF"/>
                  </a:solidFill>
                  <a:latin typeface="Prompt Ultra-Bold"/>
                </a:rPr>
                <a:t>Meet the</a:t>
              </a:r>
            </a:p>
          </p:txBody>
        </p:sp>
        <p:sp>
          <p:nvSpPr>
            <p:cNvPr id="38" name="TextBox 38"/>
            <p:cNvSpPr txBox="1"/>
            <p:nvPr/>
          </p:nvSpPr>
          <p:spPr>
            <a:xfrm>
              <a:off x="0" y="1460500"/>
              <a:ext cx="9598699" cy="1460500"/>
            </a:xfrm>
            <a:prstGeom prst="rect">
              <a:avLst/>
            </a:prstGeom>
          </p:spPr>
          <p:txBody>
            <a:bodyPr lIns="0" tIns="0" rIns="0" bIns="0" rtlCol="0" anchor="t">
              <a:spAutoFit/>
            </a:bodyPr>
            <a:lstStyle/>
            <a:p>
              <a:pPr algn="ctr">
                <a:lnSpc>
                  <a:spcPts val="8640"/>
                </a:lnSpc>
              </a:pPr>
              <a:r>
                <a:rPr lang="en-US" sz="7200" spc="-180">
                  <a:solidFill>
                    <a:srgbClr val="A210DD"/>
                  </a:solidFill>
                  <a:latin typeface="Prompt Ultra-Bold"/>
                </a:rPr>
                <a:t>Groups</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D"/>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txBody>
          <a:bodyPr/>
          <a:lstStyle/>
          <a:p>
            <a:endParaRPr lang="en-BD"/>
          </a:p>
        </p:txBody>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txBody>
          <a:bodyPr/>
          <a:lstStyle/>
          <a:p>
            <a:endParaRPr lang="en-BD"/>
          </a:p>
        </p:txBody>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txBody>
          <a:bodyPr/>
          <a:lstStyle/>
          <a:p>
            <a:endParaRPr lang="en-BD"/>
          </a:p>
        </p:txBody>
      </p:sp>
      <p:sp>
        <p:nvSpPr>
          <p:cNvPr id="8" name="Freeform 8"/>
          <p:cNvSpPr/>
          <p:nvPr/>
        </p:nvSpPr>
        <p:spPr>
          <a:xfrm>
            <a:off x="873890" y="5143500"/>
            <a:ext cx="2998661" cy="4114800"/>
          </a:xfrm>
          <a:custGeom>
            <a:avLst/>
            <a:gdLst/>
            <a:ahLst/>
            <a:cxnLst/>
            <a:rect l="l" t="t" r="r" b="b"/>
            <a:pathLst>
              <a:path w="2998661" h="4114800">
                <a:moveTo>
                  <a:pt x="0" y="0"/>
                </a:moveTo>
                <a:lnTo>
                  <a:pt x="2998660" y="0"/>
                </a:lnTo>
                <a:lnTo>
                  <a:pt x="299866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BD"/>
          </a:p>
        </p:txBody>
      </p:sp>
      <p:sp>
        <p:nvSpPr>
          <p:cNvPr id="9" name="Freeform 9"/>
          <p:cNvSpPr/>
          <p:nvPr/>
        </p:nvSpPr>
        <p:spPr>
          <a:xfrm>
            <a:off x="13411788" y="5143500"/>
            <a:ext cx="4424516" cy="4114800"/>
          </a:xfrm>
          <a:custGeom>
            <a:avLst/>
            <a:gdLst/>
            <a:ahLst/>
            <a:cxnLst/>
            <a:rect l="l" t="t" r="r" b="b"/>
            <a:pathLst>
              <a:path w="4424516" h="4114800">
                <a:moveTo>
                  <a:pt x="0" y="0"/>
                </a:moveTo>
                <a:lnTo>
                  <a:pt x="4424516" y="0"/>
                </a:lnTo>
                <a:lnTo>
                  <a:pt x="442451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BD"/>
          </a:p>
        </p:txBody>
      </p:sp>
      <p:pic>
        <p:nvPicPr>
          <p:cNvPr id="10" name="Picture 10"/>
          <p:cNvPicPr>
            <a:picLocks noChangeAspect="1"/>
          </p:cNvPicPr>
          <p:nvPr/>
        </p:nvPicPr>
        <p:blipFill>
          <a:blip r:embed="rId13"/>
          <a:srcRect/>
          <a:stretch>
            <a:fillRect/>
          </a:stretch>
        </p:blipFill>
        <p:spPr>
          <a:xfrm>
            <a:off x="3518561" y="1709801"/>
            <a:ext cx="11250877" cy="27564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D"/>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txBody>
          <a:bodyPr/>
          <a:lstStyle/>
          <a:p>
            <a:endParaRPr lang="en-BD"/>
          </a:p>
        </p:txBody>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txBody>
          <a:bodyPr/>
          <a:lstStyle/>
          <a:p>
            <a:endParaRPr lang="en-BD"/>
          </a:p>
        </p:txBody>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txBody>
          <a:bodyPr/>
          <a:lstStyle/>
          <a:p>
            <a:endParaRPr lang="en-BD"/>
          </a:p>
        </p:txBody>
      </p:sp>
      <p:grpSp>
        <p:nvGrpSpPr>
          <p:cNvPr id="8" name="Group 8"/>
          <p:cNvGrpSpPr>
            <a:grpSpLocks noChangeAspect="1"/>
          </p:cNvGrpSpPr>
          <p:nvPr/>
        </p:nvGrpSpPr>
        <p:grpSpPr>
          <a:xfrm>
            <a:off x="9873082" y="2961337"/>
            <a:ext cx="6301435" cy="4364327"/>
            <a:chOff x="0" y="0"/>
            <a:chExt cx="3429000" cy="2374900"/>
          </a:xfrm>
        </p:grpSpPr>
        <p:sp>
          <p:nvSpPr>
            <p:cNvPr id="9" name="Freeform 9"/>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9"/>
              <a:stretch>
                <a:fillRect t="-6525" b="-6525"/>
              </a:stretch>
            </a:blipFill>
          </p:spPr>
          <p:txBody>
            <a:bodyPr/>
            <a:lstStyle/>
            <a:p>
              <a:endParaRPr lang="en-BD"/>
            </a:p>
          </p:txBody>
        </p:sp>
        <p:sp>
          <p:nvSpPr>
            <p:cNvPr id="10" name="Freeform 10"/>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10"/>
              <a:stretch>
                <a:fillRect l="-2902" t="-10996" r="-2492" b="-11124"/>
              </a:stretch>
            </a:blipFill>
          </p:spPr>
          <p:txBody>
            <a:bodyPr/>
            <a:lstStyle/>
            <a:p>
              <a:endParaRPr lang="en-BD"/>
            </a:p>
          </p:txBody>
        </p:sp>
      </p:grpSp>
      <p:grpSp>
        <p:nvGrpSpPr>
          <p:cNvPr id="11" name="Group 11"/>
          <p:cNvGrpSpPr/>
          <p:nvPr/>
        </p:nvGrpSpPr>
        <p:grpSpPr>
          <a:xfrm>
            <a:off x="1432532" y="2700525"/>
            <a:ext cx="6827094" cy="4885951"/>
            <a:chOff x="0" y="0"/>
            <a:chExt cx="9102792" cy="6514601"/>
          </a:xfrm>
        </p:grpSpPr>
        <p:sp>
          <p:nvSpPr>
            <p:cNvPr id="12" name="TextBox 12"/>
            <p:cNvSpPr txBox="1"/>
            <p:nvPr/>
          </p:nvSpPr>
          <p:spPr>
            <a:xfrm>
              <a:off x="0" y="2351541"/>
              <a:ext cx="9102792" cy="4163060"/>
            </a:xfrm>
            <a:prstGeom prst="rect">
              <a:avLst/>
            </a:prstGeom>
          </p:spPr>
          <p:txBody>
            <a:bodyPr lIns="0" tIns="0" rIns="0" bIns="0" rtlCol="0" anchor="t">
              <a:spAutoFit/>
            </a:bodyPr>
            <a:lstStyle/>
            <a:p>
              <a:pPr marL="0" lvl="0" indent="0" algn="just">
                <a:lnSpc>
                  <a:spcPts val="3120"/>
                </a:lnSpc>
              </a:pPr>
              <a:r>
                <a:rPr lang="en-US" sz="2400" spc="48">
                  <a:solidFill>
                    <a:srgbClr val="FFFFFF"/>
                  </a:solidFill>
                  <a:latin typeface="Arimo"/>
                </a:rPr>
                <a:t>Acute lymphoblastic leukemia (ALL) poses diagnostic challenges due to invasive tests and potential misdiagnosis. Leveraging a dataset of 3256 PBS images, captured at Taleqani Hospital, Tehran, Iran, this study explores the potential of convolutional neural networks for accurate ALL detection, promising improved efficiency and reliability in leukemia diagnosis.</a:t>
              </a:r>
            </a:p>
          </p:txBody>
        </p:sp>
        <p:sp>
          <p:nvSpPr>
            <p:cNvPr id="13" name="TextBox 13"/>
            <p:cNvSpPr txBox="1"/>
            <p:nvPr/>
          </p:nvSpPr>
          <p:spPr>
            <a:xfrm>
              <a:off x="0" y="47625"/>
              <a:ext cx="9102792" cy="1088602"/>
            </a:xfrm>
            <a:prstGeom prst="rect">
              <a:avLst/>
            </a:prstGeom>
          </p:spPr>
          <p:txBody>
            <a:bodyPr lIns="0" tIns="0" rIns="0" bIns="0" rtlCol="0" anchor="t">
              <a:spAutoFit/>
            </a:bodyPr>
            <a:lstStyle/>
            <a:p>
              <a:pPr marL="0" lvl="0" indent="0" algn="l">
                <a:lnSpc>
                  <a:spcPts val="6160"/>
                </a:lnSpc>
                <a:spcBef>
                  <a:spcPct val="0"/>
                </a:spcBef>
              </a:pPr>
              <a:r>
                <a:rPr lang="en-US" sz="5600" u="none">
                  <a:solidFill>
                    <a:srgbClr val="54E0E7"/>
                  </a:solidFill>
                  <a:latin typeface="HK Grotesk Bold"/>
                </a:rPr>
                <a:t>01</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D"/>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txBody>
          <a:bodyPr/>
          <a:lstStyle/>
          <a:p>
            <a:endParaRPr lang="en-BD"/>
          </a:p>
        </p:txBody>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txBody>
          <a:bodyPr/>
          <a:lstStyle/>
          <a:p>
            <a:endParaRPr lang="en-BD"/>
          </a:p>
        </p:txBody>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txBody>
          <a:bodyPr/>
          <a:lstStyle/>
          <a:p>
            <a:endParaRPr lang="en-BD"/>
          </a:p>
        </p:txBody>
      </p:sp>
      <p:grpSp>
        <p:nvGrpSpPr>
          <p:cNvPr id="8" name="Group 8"/>
          <p:cNvGrpSpPr>
            <a:grpSpLocks noChangeAspect="1"/>
          </p:cNvGrpSpPr>
          <p:nvPr/>
        </p:nvGrpSpPr>
        <p:grpSpPr>
          <a:xfrm>
            <a:off x="10439347" y="4308172"/>
            <a:ext cx="6301435" cy="4364327"/>
            <a:chOff x="0" y="0"/>
            <a:chExt cx="3429000" cy="2374900"/>
          </a:xfrm>
        </p:grpSpPr>
        <p:sp>
          <p:nvSpPr>
            <p:cNvPr id="9" name="Freeform 9"/>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9"/>
              <a:stretch>
                <a:fillRect t="-2466" b="-4793"/>
              </a:stretch>
            </a:blipFill>
          </p:spPr>
          <p:txBody>
            <a:bodyPr/>
            <a:lstStyle/>
            <a:p>
              <a:endParaRPr lang="en-BD"/>
            </a:p>
          </p:txBody>
        </p:sp>
        <p:sp>
          <p:nvSpPr>
            <p:cNvPr id="10" name="Freeform 10"/>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10"/>
              <a:stretch>
                <a:fillRect l="-2902" t="-10996" r="-2492" b="-11124"/>
              </a:stretch>
            </a:blipFill>
          </p:spPr>
          <p:txBody>
            <a:bodyPr/>
            <a:lstStyle/>
            <a:p>
              <a:endParaRPr lang="en-BD"/>
            </a:p>
          </p:txBody>
        </p:sp>
      </p:grpSp>
      <p:sp>
        <p:nvSpPr>
          <p:cNvPr id="11" name="TextBox 11"/>
          <p:cNvSpPr txBox="1"/>
          <p:nvPr/>
        </p:nvSpPr>
        <p:spPr>
          <a:xfrm>
            <a:off x="1028700" y="2702878"/>
            <a:ext cx="8488568" cy="2530995"/>
          </a:xfrm>
          <a:prstGeom prst="rect">
            <a:avLst/>
          </a:prstGeom>
        </p:spPr>
        <p:txBody>
          <a:bodyPr lIns="0" tIns="0" rIns="0" bIns="0" rtlCol="0" anchor="t">
            <a:spAutoFit/>
          </a:bodyPr>
          <a:lstStyle/>
          <a:p>
            <a:pPr>
              <a:lnSpc>
                <a:spcPts val="9899"/>
              </a:lnSpc>
            </a:pPr>
            <a:r>
              <a:rPr lang="en-US" sz="8999">
                <a:solidFill>
                  <a:srgbClr val="336BE4"/>
                </a:solidFill>
                <a:latin typeface="HK Grotesk Bold"/>
              </a:rPr>
              <a:t>Problem Statement</a:t>
            </a:r>
          </a:p>
        </p:txBody>
      </p:sp>
      <p:sp>
        <p:nvSpPr>
          <p:cNvPr id="12" name="TextBox 12"/>
          <p:cNvSpPr txBox="1"/>
          <p:nvPr/>
        </p:nvSpPr>
        <p:spPr>
          <a:xfrm>
            <a:off x="1028700" y="5540678"/>
            <a:ext cx="8488568" cy="3131820"/>
          </a:xfrm>
          <a:prstGeom prst="rect">
            <a:avLst/>
          </a:prstGeom>
        </p:spPr>
        <p:txBody>
          <a:bodyPr lIns="0" tIns="0" rIns="0" bIns="0" rtlCol="0" anchor="t">
            <a:spAutoFit/>
          </a:bodyPr>
          <a:lstStyle/>
          <a:p>
            <a:pPr algn="just">
              <a:lnSpc>
                <a:spcPts val="3120"/>
              </a:lnSpc>
            </a:pPr>
            <a:r>
              <a:rPr lang="en-US" sz="2400" spc="48">
                <a:solidFill>
                  <a:srgbClr val="FFFFFF"/>
                </a:solidFill>
                <a:latin typeface="Arimo"/>
              </a:rPr>
              <a:t>Manual screening for acute lymphoblastic leukemia (ALL) is hindered by subjectivity, reliance on expert pathologists, and potential human error. Existing solutions lack precision in blast cell segmentation and subtype classification, often requiring manual feature extraction. A pressing need exists for an automated system that can accurately detect and classify ALL subtypes, overcoming the limitations of manual screening.</a:t>
            </a:r>
          </a:p>
        </p:txBody>
      </p:sp>
      <p:sp>
        <p:nvSpPr>
          <p:cNvPr id="13" name="TextBox 13"/>
          <p:cNvSpPr txBox="1"/>
          <p:nvPr/>
        </p:nvSpPr>
        <p:spPr>
          <a:xfrm>
            <a:off x="1028700" y="1738275"/>
            <a:ext cx="8488568" cy="804545"/>
          </a:xfrm>
          <a:prstGeom prst="rect">
            <a:avLst/>
          </a:prstGeom>
        </p:spPr>
        <p:txBody>
          <a:bodyPr lIns="0" tIns="0" rIns="0" bIns="0" rtlCol="0" anchor="t">
            <a:spAutoFit/>
          </a:bodyPr>
          <a:lstStyle/>
          <a:p>
            <a:pPr>
              <a:lnSpc>
                <a:spcPts val="6160"/>
              </a:lnSpc>
            </a:pPr>
            <a:r>
              <a:rPr lang="en-US" sz="5600">
                <a:solidFill>
                  <a:srgbClr val="54E0E7"/>
                </a:solidFill>
                <a:latin typeface="HK Grotesk Bold"/>
              </a:rPr>
              <a:t>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D"/>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txBody>
          <a:bodyPr/>
          <a:lstStyle/>
          <a:p>
            <a:endParaRPr lang="en-BD"/>
          </a:p>
        </p:txBody>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txBody>
          <a:bodyPr/>
          <a:lstStyle/>
          <a:p>
            <a:endParaRPr lang="en-BD"/>
          </a:p>
        </p:txBody>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txBody>
          <a:bodyPr/>
          <a:lstStyle/>
          <a:p>
            <a:endParaRPr lang="en-BD"/>
          </a:p>
        </p:txBody>
      </p:sp>
      <p:grpSp>
        <p:nvGrpSpPr>
          <p:cNvPr id="8" name="Group 8"/>
          <p:cNvGrpSpPr>
            <a:grpSpLocks noChangeAspect="1"/>
          </p:cNvGrpSpPr>
          <p:nvPr/>
        </p:nvGrpSpPr>
        <p:grpSpPr>
          <a:xfrm>
            <a:off x="1649230" y="3244614"/>
            <a:ext cx="6301435" cy="4364327"/>
            <a:chOff x="0" y="0"/>
            <a:chExt cx="3429000" cy="2374900"/>
          </a:xfrm>
        </p:grpSpPr>
        <p:sp>
          <p:nvSpPr>
            <p:cNvPr id="9" name="Freeform 9"/>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9"/>
              <a:stretch>
                <a:fillRect t="-6598" b="-6598"/>
              </a:stretch>
            </a:blipFill>
          </p:spPr>
          <p:txBody>
            <a:bodyPr/>
            <a:lstStyle/>
            <a:p>
              <a:endParaRPr lang="en-BD"/>
            </a:p>
          </p:txBody>
        </p:sp>
        <p:sp>
          <p:nvSpPr>
            <p:cNvPr id="10" name="Freeform 10"/>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10"/>
              <a:stretch>
                <a:fillRect l="-2902" t="-10996" r="-2492" b="-11124"/>
              </a:stretch>
            </a:blipFill>
          </p:spPr>
          <p:txBody>
            <a:bodyPr/>
            <a:lstStyle/>
            <a:p>
              <a:endParaRPr lang="en-BD"/>
            </a:p>
          </p:txBody>
        </p:sp>
      </p:grpSp>
      <p:sp>
        <p:nvSpPr>
          <p:cNvPr id="11" name="TextBox 11"/>
          <p:cNvSpPr txBox="1"/>
          <p:nvPr/>
        </p:nvSpPr>
        <p:spPr>
          <a:xfrm>
            <a:off x="9766354" y="4287573"/>
            <a:ext cx="7235339" cy="3154680"/>
          </a:xfrm>
          <a:prstGeom prst="rect">
            <a:avLst/>
          </a:prstGeom>
        </p:spPr>
        <p:txBody>
          <a:bodyPr lIns="0" tIns="0" rIns="0" bIns="0" rtlCol="0" anchor="t">
            <a:spAutoFit/>
          </a:bodyPr>
          <a:lstStyle/>
          <a:p>
            <a:pPr algn="just">
              <a:lnSpc>
                <a:spcPts val="2640"/>
              </a:lnSpc>
            </a:pPr>
            <a:endParaRPr/>
          </a:p>
          <a:p>
            <a:pPr algn="just">
              <a:lnSpc>
                <a:spcPts val="3189"/>
              </a:lnSpc>
            </a:pPr>
            <a:r>
              <a:rPr lang="en-US" sz="2899">
                <a:solidFill>
                  <a:srgbClr val="336BE4"/>
                </a:solidFill>
                <a:latin typeface="Arimo Bold"/>
              </a:rPr>
              <a:t>Objective:</a:t>
            </a:r>
          </a:p>
          <a:p>
            <a:pPr algn="just">
              <a:lnSpc>
                <a:spcPts val="3189"/>
              </a:lnSpc>
            </a:pPr>
            <a:endParaRPr lang="en-US" sz="2899">
              <a:solidFill>
                <a:srgbClr val="336BE4"/>
              </a:solidFill>
              <a:latin typeface="Arimo Bold"/>
            </a:endParaRPr>
          </a:p>
          <a:p>
            <a:pPr algn="just">
              <a:lnSpc>
                <a:spcPts val="2640"/>
              </a:lnSpc>
            </a:pPr>
            <a:r>
              <a:rPr lang="en-US" sz="2400">
                <a:solidFill>
                  <a:srgbClr val="FFFFFF"/>
                </a:solidFill>
                <a:latin typeface="Arimo Bold"/>
              </a:rPr>
              <a:t>Develop an automated system using convolutional neural networks (CNNs) to accurately detect and classify acute lymphoblastic leukemia (ALL) subtypes, aiming to eliminate human error and subjectivity in diagnosis while improving efficiency.</a:t>
            </a:r>
          </a:p>
        </p:txBody>
      </p:sp>
      <p:sp>
        <p:nvSpPr>
          <p:cNvPr id="12" name="TextBox 12"/>
          <p:cNvSpPr txBox="1"/>
          <p:nvPr/>
        </p:nvSpPr>
        <p:spPr>
          <a:xfrm>
            <a:off x="9766354" y="2892372"/>
            <a:ext cx="7235339" cy="804545"/>
          </a:xfrm>
          <a:prstGeom prst="rect">
            <a:avLst/>
          </a:prstGeom>
        </p:spPr>
        <p:txBody>
          <a:bodyPr lIns="0" tIns="0" rIns="0" bIns="0" rtlCol="0" anchor="t">
            <a:spAutoFit/>
          </a:bodyPr>
          <a:lstStyle/>
          <a:p>
            <a:pPr algn="just">
              <a:lnSpc>
                <a:spcPts val="6160"/>
              </a:lnSpc>
            </a:pPr>
            <a:r>
              <a:rPr lang="en-US" sz="5600">
                <a:solidFill>
                  <a:srgbClr val="54E0E7"/>
                </a:solidFill>
                <a:latin typeface="HK Grotesk Bold"/>
              </a:rPr>
              <a:t>03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D"/>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txBody>
          <a:bodyPr/>
          <a:lstStyle/>
          <a:p>
            <a:endParaRPr lang="en-BD"/>
          </a:p>
        </p:txBody>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txBody>
          <a:bodyPr/>
          <a:lstStyle/>
          <a:p>
            <a:endParaRPr lang="en-BD"/>
          </a:p>
        </p:txBody>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txBody>
          <a:bodyPr/>
          <a:lstStyle/>
          <a:p>
            <a:endParaRPr lang="en-BD"/>
          </a:p>
        </p:txBody>
      </p:sp>
      <p:grpSp>
        <p:nvGrpSpPr>
          <p:cNvPr id="8" name="Group 8"/>
          <p:cNvGrpSpPr>
            <a:grpSpLocks noChangeAspect="1"/>
          </p:cNvGrpSpPr>
          <p:nvPr/>
        </p:nvGrpSpPr>
        <p:grpSpPr>
          <a:xfrm>
            <a:off x="9627702" y="3746032"/>
            <a:ext cx="7113080" cy="4926466"/>
            <a:chOff x="0" y="0"/>
            <a:chExt cx="3429000" cy="2374900"/>
          </a:xfrm>
        </p:grpSpPr>
        <p:sp>
          <p:nvSpPr>
            <p:cNvPr id="9" name="Freeform 9"/>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9"/>
              <a:stretch>
                <a:fillRect b="-20742"/>
              </a:stretch>
            </a:blipFill>
          </p:spPr>
          <p:txBody>
            <a:bodyPr/>
            <a:lstStyle/>
            <a:p>
              <a:endParaRPr lang="en-BD"/>
            </a:p>
          </p:txBody>
        </p:sp>
        <p:sp>
          <p:nvSpPr>
            <p:cNvPr id="10" name="Freeform 10"/>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10"/>
              <a:stretch>
                <a:fillRect l="-2902" t="-10996" r="-2492" b="-11124"/>
              </a:stretch>
            </a:blipFill>
          </p:spPr>
          <p:txBody>
            <a:bodyPr/>
            <a:lstStyle/>
            <a:p>
              <a:endParaRPr lang="en-BD"/>
            </a:p>
          </p:txBody>
        </p:sp>
      </p:grpSp>
      <p:grpSp>
        <p:nvGrpSpPr>
          <p:cNvPr id="11" name="Group 11"/>
          <p:cNvGrpSpPr/>
          <p:nvPr/>
        </p:nvGrpSpPr>
        <p:grpSpPr>
          <a:xfrm>
            <a:off x="1432532" y="2291585"/>
            <a:ext cx="6385166" cy="5703831"/>
            <a:chOff x="0" y="0"/>
            <a:chExt cx="8513555" cy="7605108"/>
          </a:xfrm>
        </p:grpSpPr>
        <p:sp>
          <p:nvSpPr>
            <p:cNvPr id="12" name="TextBox 12"/>
            <p:cNvSpPr txBox="1"/>
            <p:nvPr/>
          </p:nvSpPr>
          <p:spPr>
            <a:xfrm>
              <a:off x="0" y="2351541"/>
              <a:ext cx="8513555" cy="5253567"/>
            </a:xfrm>
            <a:prstGeom prst="rect">
              <a:avLst/>
            </a:prstGeom>
          </p:spPr>
          <p:txBody>
            <a:bodyPr lIns="0" tIns="0" rIns="0" bIns="0" rtlCol="0" anchor="t">
              <a:spAutoFit/>
            </a:bodyPr>
            <a:lstStyle/>
            <a:p>
              <a:pPr>
                <a:lnSpc>
                  <a:spcPts val="3380"/>
                </a:lnSpc>
              </a:pPr>
              <a:r>
                <a:rPr lang="en-US" sz="2600" spc="52">
                  <a:solidFill>
                    <a:srgbClr val="336BE4"/>
                  </a:solidFill>
                  <a:latin typeface="Arimo Bold"/>
                </a:rPr>
                <a:t>Data Collection:</a:t>
              </a:r>
            </a:p>
            <a:p>
              <a:pPr>
                <a:lnSpc>
                  <a:spcPts val="3120"/>
                </a:lnSpc>
              </a:pPr>
              <a:endParaRPr lang="en-US" sz="2600" spc="52">
                <a:solidFill>
                  <a:srgbClr val="336BE4"/>
                </a:solidFill>
                <a:latin typeface="Arimo Bold"/>
              </a:endParaRPr>
            </a:p>
            <a:p>
              <a:pPr marL="0" lvl="0" indent="0" algn="just">
                <a:lnSpc>
                  <a:spcPts val="3120"/>
                </a:lnSpc>
              </a:pPr>
              <a:r>
                <a:rPr lang="en-US" sz="2400" spc="48">
                  <a:solidFill>
                    <a:srgbClr val="FFFFFF"/>
                  </a:solidFill>
                  <a:latin typeface="Arimo"/>
                </a:rPr>
                <a:t>The dataset of 3256 PBS images used in this study was collected from Kaggle, a platform renowned for its high-quality datasets, rated with a usability score of 10. These images were originally captured at Taleqani Hospital in Tehran, Iran, and were meticulously curated for their relevance to acute lymphoblastic leukemia (ALL) diagnosis.</a:t>
              </a:r>
            </a:p>
          </p:txBody>
        </p:sp>
        <p:sp>
          <p:nvSpPr>
            <p:cNvPr id="13" name="TextBox 13"/>
            <p:cNvSpPr txBox="1"/>
            <p:nvPr/>
          </p:nvSpPr>
          <p:spPr>
            <a:xfrm>
              <a:off x="0" y="47625"/>
              <a:ext cx="8513555" cy="1088602"/>
            </a:xfrm>
            <a:prstGeom prst="rect">
              <a:avLst/>
            </a:prstGeom>
          </p:spPr>
          <p:txBody>
            <a:bodyPr lIns="0" tIns="0" rIns="0" bIns="0" rtlCol="0" anchor="t">
              <a:spAutoFit/>
            </a:bodyPr>
            <a:lstStyle/>
            <a:p>
              <a:pPr marL="0" lvl="0" indent="0" algn="l">
                <a:lnSpc>
                  <a:spcPts val="6160"/>
                </a:lnSpc>
                <a:spcBef>
                  <a:spcPct val="0"/>
                </a:spcBef>
              </a:pPr>
              <a:r>
                <a:rPr lang="en-US" sz="5600" u="none">
                  <a:solidFill>
                    <a:srgbClr val="54E0E7"/>
                  </a:solidFill>
                  <a:latin typeface="HK Grotesk Bold"/>
                </a:rPr>
                <a:t>04</a:t>
              </a:r>
            </a:p>
          </p:txBody>
        </p:sp>
      </p:grpSp>
      <p:sp>
        <p:nvSpPr>
          <p:cNvPr id="14" name="Freeform 14"/>
          <p:cNvSpPr/>
          <p:nvPr/>
        </p:nvSpPr>
        <p:spPr>
          <a:xfrm>
            <a:off x="12804019" y="4012732"/>
            <a:ext cx="3438124" cy="502571"/>
          </a:xfrm>
          <a:custGeom>
            <a:avLst/>
            <a:gdLst/>
            <a:ahLst/>
            <a:cxnLst/>
            <a:rect l="l" t="t" r="r" b="b"/>
            <a:pathLst>
              <a:path w="3438124" h="502571">
                <a:moveTo>
                  <a:pt x="0" y="0"/>
                </a:moveTo>
                <a:lnTo>
                  <a:pt x="3438125" y="0"/>
                </a:lnTo>
                <a:lnTo>
                  <a:pt x="3438125" y="502572"/>
                </a:lnTo>
                <a:lnTo>
                  <a:pt x="0" y="502572"/>
                </a:lnTo>
                <a:lnTo>
                  <a:pt x="0" y="0"/>
                </a:lnTo>
                <a:close/>
              </a:path>
            </a:pathLst>
          </a:custGeom>
          <a:blipFill>
            <a:blip r:embed="rId9"/>
            <a:stretch>
              <a:fillRect l="-107670" t="-35097" r="-9405" b="-1052926"/>
            </a:stretch>
          </a:blipFill>
        </p:spPr>
        <p:txBody>
          <a:bodyPr/>
          <a:lstStyle/>
          <a:p>
            <a:endParaRPr lang="en-BD"/>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D"/>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txBody>
          <a:bodyPr/>
          <a:lstStyle/>
          <a:p>
            <a:endParaRPr lang="en-BD"/>
          </a:p>
        </p:txBody>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txBody>
          <a:bodyPr/>
          <a:lstStyle/>
          <a:p>
            <a:endParaRPr lang="en-BD"/>
          </a:p>
        </p:txBody>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txBody>
          <a:bodyPr/>
          <a:lstStyle/>
          <a:p>
            <a:endParaRPr lang="en-BD"/>
          </a:p>
        </p:txBody>
      </p:sp>
      <p:sp>
        <p:nvSpPr>
          <p:cNvPr id="8" name="Freeform 8"/>
          <p:cNvSpPr/>
          <p:nvPr/>
        </p:nvSpPr>
        <p:spPr>
          <a:xfrm>
            <a:off x="1991093" y="276498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BD"/>
          </a:p>
        </p:txBody>
      </p:sp>
      <p:grpSp>
        <p:nvGrpSpPr>
          <p:cNvPr id="9" name="Group 9"/>
          <p:cNvGrpSpPr/>
          <p:nvPr/>
        </p:nvGrpSpPr>
        <p:grpSpPr>
          <a:xfrm>
            <a:off x="8112836" y="1641207"/>
            <a:ext cx="8900860" cy="7170243"/>
            <a:chOff x="0" y="0"/>
            <a:chExt cx="11867813" cy="9560324"/>
          </a:xfrm>
        </p:grpSpPr>
        <p:sp>
          <p:nvSpPr>
            <p:cNvPr id="10" name="TextBox 10"/>
            <p:cNvSpPr txBox="1"/>
            <p:nvPr/>
          </p:nvSpPr>
          <p:spPr>
            <a:xfrm>
              <a:off x="0" y="66675"/>
              <a:ext cx="11867813" cy="652144"/>
            </a:xfrm>
            <a:prstGeom prst="rect">
              <a:avLst/>
            </a:prstGeom>
          </p:spPr>
          <p:txBody>
            <a:bodyPr lIns="0" tIns="0" rIns="0" bIns="0" rtlCol="0" anchor="t">
              <a:spAutoFit/>
            </a:bodyPr>
            <a:lstStyle/>
            <a:p>
              <a:pPr>
                <a:lnSpc>
                  <a:spcPts val="3599"/>
                </a:lnSpc>
              </a:pPr>
              <a:r>
                <a:rPr lang="en-US" sz="3599" spc="179">
                  <a:solidFill>
                    <a:srgbClr val="DC239B"/>
                  </a:solidFill>
                  <a:latin typeface="HK Grotesk Bold"/>
                </a:rPr>
                <a:t>Data Validation:</a:t>
              </a:r>
            </a:p>
          </p:txBody>
        </p:sp>
        <p:sp>
          <p:nvSpPr>
            <p:cNvPr id="11" name="TextBox 11"/>
            <p:cNvSpPr txBox="1"/>
            <p:nvPr/>
          </p:nvSpPr>
          <p:spPr>
            <a:xfrm>
              <a:off x="0" y="1373057"/>
              <a:ext cx="11867813" cy="8187267"/>
            </a:xfrm>
            <a:prstGeom prst="rect">
              <a:avLst/>
            </a:prstGeom>
          </p:spPr>
          <p:txBody>
            <a:bodyPr lIns="0" tIns="0" rIns="0" bIns="0" rtlCol="0" anchor="t">
              <a:spAutoFit/>
            </a:bodyPr>
            <a:lstStyle/>
            <a:p>
              <a:pPr marL="539748" lvl="1" indent="-269874" algn="just">
                <a:lnSpc>
                  <a:spcPts val="3249"/>
                </a:lnSpc>
                <a:buAutoNum type="arabicPeriod"/>
              </a:pPr>
              <a:r>
                <a:rPr lang="en-US" sz="2499" spc="49">
                  <a:solidFill>
                    <a:srgbClr val="FFFFFF"/>
                  </a:solidFill>
                  <a:latin typeface="Arimo"/>
                </a:rPr>
                <a:t>Check for Missing Files: Verify that all files expected to be extracted from the .rar archives are present in the specified folders after extraction. You can compare the list of extracted files with the list of files in the original .rar archives to ensure completeness.</a:t>
              </a:r>
            </a:p>
            <a:p>
              <a:pPr marL="539748" lvl="1" indent="-269874" algn="just">
                <a:lnSpc>
                  <a:spcPts val="3249"/>
                </a:lnSpc>
                <a:buAutoNum type="arabicPeriod"/>
              </a:pPr>
              <a:r>
                <a:rPr lang="en-US" sz="2499" spc="49">
                  <a:solidFill>
                    <a:srgbClr val="FFFFFF"/>
                  </a:solidFill>
                  <a:latin typeface="Arimo"/>
                </a:rPr>
                <a:t>Validate Class Distribution: Ensure that the distribution of images across classes (folders) is balanced. You can calculate the number of images in each class and visualize the class distribution to detect any imbalances.</a:t>
              </a:r>
            </a:p>
            <a:p>
              <a:pPr marL="539751" lvl="1" indent="-269876" algn="just">
                <a:lnSpc>
                  <a:spcPts val="3250"/>
                </a:lnSpc>
                <a:buAutoNum type="arabicPeriod"/>
              </a:pPr>
              <a:r>
                <a:rPr lang="en-US" sz="2500" spc="50">
                  <a:solidFill>
                    <a:srgbClr val="FFFFFF"/>
                  </a:solidFill>
                  <a:latin typeface="Arimo"/>
                </a:rPr>
                <a:t>Image Size Consistency: Check if all images have consistent dimensions (e.g., height and width). Inconsistencies in image sizes can affect the performance of convolutional neural networks (CNNs) during training.</a:t>
              </a:r>
            </a:p>
            <a:p>
              <a:pPr algn="just">
                <a:lnSpc>
                  <a:spcPts val="3249"/>
                </a:lnSpc>
              </a:pPr>
              <a:endParaRPr lang="en-US" sz="2500" spc="50">
                <a:solidFill>
                  <a:srgbClr val="FFFFFF"/>
                </a:solidFill>
                <a:latin typeface="Arimo"/>
              </a:endParaRPr>
            </a:p>
          </p:txBody>
        </p:sp>
      </p:grpSp>
      <p:sp>
        <p:nvSpPr>
          <p:cNvPr id="12" name="TextBox 12"/>
          <p:cNvSpPr txBox="1"/>
          <p:nvPr/>
        </p:nvSpPr>
        <p:spPr>
          <a:xfrm>
            <a:off x="8112836" y="650240"/>
            <a:ext cx="1031164" cy="804545"/>
          </a:xfrm>
          <a:prstGeom prst="rect">
            <a:avLst/>
          </a:prstGeom>
        </p:spPr>
        <p:txBody>
          <a:bodyPr lIns="0" tIns="0" rIns="0" bIns="0" rtlCol="0" anchor="t">
            <a:spAutoFit/>
          </a:bodyPr>
          <a:lstStyle/>
          <a:p>
            <a:pPr>
              <a:lnSpc>
                <a:spcPts val="6160"/>
              </a:lnSpc>
            </a:pPr>
            <a:r>
              <a:rPr lang="en-US" sz="5600">
                <a:solidFill>
                  <a:srgbClr val="54E0E7"/>
                </a:solidFill>
                <a:latin typeface="HK Grotesk Bold"/>
              </a:rPr>
              <a:t>05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D"/>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txBody>
          <a:bodyPr/>
          <a:lstStyle/>
          <a:p>
            <a:endParaRPr lang="en-BD"/>
          </a:p>
        </p:txBody>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txBody>
          <a:bodyPr/>
          <a:lstStyle/>
          <a:p>
            <a:endParaRPr lang="en-BD"/>
          </a:p>
        </p:txBody>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txBody>
          <a:bodyPr/>
          <a:lstStyle/>
          <a:p>
            <a:endParaRPr lang="en-BD"/>
          </a:p>
        </p:txBody>
      </p:sp>
      <p:sp>
        <p:nvSpPr>
          <p:cNvPr id="8" name="Freeform 8"/>
          <p:cNvSpPr/>
          <p:nvPr/>
        </p:nvSpPr>
        <p:spPr>
          <a:xfrm>
            <a:off x="11441615" y="3004221"/>
            <a:ext cx="5581923" cy="5638306"/>
          </a:xfrm>
          <a:custGeom>
            <a:avLst/>
            <a:gdLst/>
            <a:ahLst/>
            <a:cxnLst/>
            <a:rect l="l" t="t" r="r" b="b"/>
            <a:pathLst>
              <a:path w="5581923" h="5638306">
                <a:moveTo>
                  <a:pt x="0" y="0"/>
                </a:moveTo>
                <a:lnTo>
                  <a:pt x="5581923" y="0"/>
                </a:lnTo>
                <a:lnTo>
                  <a:pt x="5581923" y="5638306"/>
                </a:lnTo>
                <a:lnTo>
                  <a:pt x="0" y="5638306"/>
                </a:lnTo>
                <a:lnTo>
                  <a:pt x="0" y="0"/>
                </a:lnTo>
                <a:close/>
              </a:path>
            </a:pathLst>
          </a:custGeom>
          <a:blipFill>
            <a:blip r:embed="rId9"/>
            <a:stretch>
              <a:fillRect/>
            </a:stretch>
          </a:blipFill>
        </p:spPr>
        <p:txBody>
          <a:bodyPr/>
          <a:lstStyle/>
          <a:p>
            <a:endParaRPr lang="en-BD"/>
          </a:p>
        </p:txBody>
      </p:sp>
      <p:sp>
        <p:nvSpPr>
          <p:cNvPr id="9" name="TextBox 9"/>
          <p:cNvSpPr txBox="1"/>
          <p:nvPr/>
        </p:nvSpPr>
        <p:spPr>
          <a:xfrm>
            <a:off x="1028700" y="1076325"/>
            <a:ext cx="7639170" cy="804545"/>
          </a:xfrm>
          <a:prstGeom prst="rect">
            <a:avLst/>
          </a:prstGeom>
        </p:spPr>
        <p:txBody>
          <a:bodyPr lIns="0" tIns="0" rIns="0" bIns="0" rtlCol="0" anchor="t">
            <a:spAutoFit/>
          </a:bodyPr>
          <a:lstStyle/>
          <a:p>
            <a:pPr>
              <a:lnSpc>
                <a:spcPts val="6160"/>
              </a:lnSpc>
            </a:pPr>
            <a:r>
              <a:rPr lang="en-US" sz="5600">
                <a:solidFill>
                  <a:srgbClr val="54E0E7"/>
                </a:solidFill>
                <a:latin typeface="HK Grotesk Bold"/>
              </a:rPr>
              <a:t>06</a:t>
            </a:r>
          </a:p>
        </p:txBody>
      </p:sp>
      <p:grpSp>
        <p:nvGrpSpPr>
          <p:cNvPr id="10" name="Group 10"/>
          <p:cNvGrpSpPr/>
          <p:nvPr/>
        </p:nvGrpSpPr>
        <p:grpSpPr>
          <a:xfrm>
            <a:off x="1028700" y="2533976"/>
            <a:ext cx="9661957" cy="5519878"/>
            <a:chOff x="0" y="0"/>
            <a:chExt cx="12882609" cy="7359838"/>
          </a:xfrm>
        </p:grpSpPr>
        <p:sp>
          <p:nvSpPr>
            <p:cNvPr id="11" name="TextBox 11"/>
            <p:cNvSpPr txBox="1"/>
            <p:nvPr/>
          </p:nvSpPr>
          <p:spPr>
            <a:xfrm>
              <a:off x="0" y="66675"/>
              <a:ext cx="12882609" cy="636058"/>
            </a:xfrm>
            <a:prstGeom prst="rect">
              <a:avLst/>
            </a:prstGeom>
          </p:spPr>
          <p:txBody>
            <a:bodyPr lIns="0" tIns="0" rIns="0" bIns="0" rtlCol="0" anchor="t">
              <a:spAutoFit/>
            </a:bodyPr>
            <a:lstStyle/>
            <a:p>
              <a:pPr>
                <a:lnSpc>
                  <a:spcPts val="3499"/>
                </a:lnSpc>
              </a:pPr>
              <a:r>
                <a:rPr lang="en-US" sz="3499" spc="174">
                  <a:solidFill>
                    <a:srgbClr val="DC239B"/>
                  </a:solidFill>
                  <a:latin typeface="HK Grotesk Bold"/>
                </a:rPr>
                <a:t>Data Preprocessing:</a:t>
              </a:r>
            </a:p>
          </p:txBody>
        </p:sp>
        <p:sp>
          <p:nvSpPr>
            <p:cNvPr id="12" name="TextBox 12"/>
            <p:cNvSpPr txBox="1"/>
            <p:nvPr/>
          </p:nvSpPr>
          <p:spPr>
            <a:xfrm>
              <a:off x="0" y="1356971"/>
              <a:ext cx="12882609" cy="6002867"/>
            </a:xfrm>
            <a:prstGeom prst="rect">
              <a:avLst/>
            </a:prstGeom>
          </p:spPr>
          <p:txBody>
            <a:bodyPr lIns="0" tIns="0" rIns="0" bIns="0" rtlCol="0" anchor="t">
              <a:spAutoFit/>
            </a:bodyPr>
            <a:lstStyle/>
            <a:p>
              <a:pPr marL="539748" lvl="1" indent="-269874" algn="just">
                <a:lnSpc>
                  <a:spcPts val="3249"/>
                </a:lnSpc>
                <a:buAutoNum type="arabicPeriod"/>
              </a:pPr>
              <a:r>
                <a:rPr lang="en-US" sz="2499" spc="49">
                  <a:solidFill>
                    <a:srgbClr val="FFFFFF"/>
                  </a:solidFill>
                  <a:latin typeface="Arimo"/>
                </a:rPr>
                <a:t>Image Resizing: Resize all images to a consistent size using techniques such as cropping or interpolation. This ensures uniformity in input dimensions for the CNN model.</a:t>
              </a:r>
            </a:p>
            <a:p>
              <a:pPr marL="539748" lvl="1" indent="-269874" algn="just">
                <a:lnSpc>
                  <a:spcPts val="3249"/>
                </a:lnSpc>
                <a:buAutoNum type="arabicPeriod"/>
              </a:pPr>
              <a:r>
                <a:rPr lang="en-US" sz="2499" spc="49">
                  <a:solidFill>
                    <a:srgbClr val="FFFFFF"/>
                  </a:solidFill>
                  <a:latin typeface="Arimo"/>
                </a:rPr>
                <a:t>Data Augmentation: Augment training data with transformations such as rotation, shifting, and flipping to increase the diversity of training samples and enhance model generalization.</a:t>
              </a:r>
            </a:p>
            <a:p>
              <a:pPr marL="539748" lvl="1" indent="-269874" algn="just">
                <a:lnSpc>
                  <a:spcPts val="3249"/>
                </a:lnSpc>
                <a:buAutoNum type="arabicPeriod"/>
              </a:pPr>
              <a:r>
                <a:rPr lang="en-US" sz="2499" spc="49">
                  <a:solidFill>
                    <a:srgbClr val="FFFFFF"/>
                  </a:solidFill>
                  <a:latin typeface="Arimo"/>
                </a:rPr>
                <a:t>Batch Generation: Implement batch generation for training, validation, and testing datasets to efficiently feed data to the CNN model in mini-batches.</a:t>
              </a:r>
            </a:p>
            <a:p>
              <a:pPr algn="just">
                <a:lnSpc>
                  <a:spcPts val="3249"/>
                </a:lnSpc>
              </a:pPr>
              <a:endParaRPr lang="en-US" sz="2499" spc="49">
                <a:solidFill>
                  <a:srgbClr val="FFFFFF"/>
                </a:solidFill>
                <a:latin typeface="Arim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D"/>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txBody>
          <a:bodyPr/>
          <a:lstStyle/>
          <a:p>
            <a:endParaRPr lang="en-BD"/>
          </a:p>
        </p:txBody>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txBody>
          <a:bodyPr/>
          <a:lstStyle/>
          <a:p>
            <a:endParaRPr lang="en-BD"/>
          </a:p>
        </p:txBody>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txBody>
          <a:bodyPr/>
          <a:lstStyle/>
          <a:p>
            <a:endParaRPr lang="en-BD"/>
          </a:p>
        </p:txBody>
      </p:sp>
      <p:sp>
        <p:nvSpPr>
          <p:cNvPr id="8" name="Freeform 8"/>
          <p:cNvSpPr/>
          <p:nvPr/>
        </p:nvSpPr>
        <p:spPr>
          <a:xfrm>
            <a:off x="1944610" y="3713549"/>
            <a:ext cx="4084874" cy="4114800"/>
          </a:xfrm>
          <a:custGeom>
            <a:avLst/>
            <a:gdLst/>
            <a:ahLst/>
            <a:cxnLst/>
            <a:rect l="l" t="t" r="r" b="b"/>
            <a:pathLst>
              <a:path w="4084874" h="4114800">
                <a:moveTo>
                  <a:pt x="0" y="0"/>
                </a:moveTo>
                <a:lnTo>
                  <a:pt x="4084874" y="0"/>
                </a:lnTo>
                <a:lnTo>
                  <a:pt x="4084874"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BD"/>
          </a:p>
        </p:txBody>
      </p:sp>
      <p:grpSp>
        <p:nvGrpSpPr>
          <p:cNvPr id="9" name="Group 9"/>
          <p:cNvGrpSpPr/>
          <p:nvPr/>
        </p:nvGrpSpPr>
        <p:grpSpPr>
          <a:xfrm>
            <a:off x="7442530" y="3966352"/>
            <a:ext cx="8900860" cy="2185493"/>
            <a:chOff x="0" y="0"/>
            <a:chExt cx="11867813" cy="2913991"/>
          </a:xfrm>
        </p:grpSpPr>
        <p:sp>
          <p:nvSpPr>
            <p:cNvPr id="10" name="TextBox 10"/>
            <p:cNvSpPr txBox="1"/>
            <p:nvPr/>
          </p:nvSpPr>
          <p:spPr>
            <a:xfrm>
              <a:off x="0" y="57150"/>
              <a:ext cx="11867813" cy="568537"/>
            </a:xfrm>
            <a:prstGeom prst="rect">
              <a:avLst/>
            </a:prstGeom>
          </p:spPr>
          <p:txBody>
            <a:bodyPr lIns="0" tIns="0" rIns="0" bIns="0" rtlCol="0" anchor="t">
              <a:spAutoFit/>
            </a:bodyPr>
            <a:lstStyle/>
            <a:p>
              <a:pPr>
                <a:lnSpc>
                  <a:spcPts val="3099"/>
                </a:lnSpc>
              </a:pPr>
              <a:r>
                <a:rPr lang="en-US" sz="3099" spc="154">
                  <a:solidFill>
                    <a:srgbClr val="DC239B"/>
                  </a:solidFill>
                  <a:latin typeface="HK Grotesk Bold"/>
                </a:rPr>
                <a:t>Data Normalization:</a:t>
              </a:r>
            </a:p>
          </p:txBody>
        </p:sp>
        <p:sp>
          <p:nvSpPr>
            <p:cNvPr id="11" name="TextBox 11"/>
            <p:cNvSpPr txBox="1"/>
            <p:nvPr/>
          </p:nvSpPr>
          <p:spPr>
            <a:xfrm>
              <a:off x="0" y="1279924"/>
              <a:ext cx="11867813" cy="1634067"/>
            </a:xfrm>
            <a:prstGeom prst="rect">
              <a:avLst/>
            </a:prstGeom>
          </p:spPr>
          <p:txBody>
            <a:bodyPr lIns="0" tIns="0" rIns="0" bIns="0" rtlCol="0" anchor="t">
              <a:spAutoFit/>
            </a:bodyPr>
            <a:lstStyle/>
            <a:p>
              <a:pPr algn="just">
                <a:lnSpc>
                  <a:spcPts val="3249"/>
                </a:lnSpc>
              </a:pPr>
              <a:r>
                <a:rPr lang="en-US" sz="2499" spc="49">
                  <a:solidFill>
                    <a:srgbClr val="FFFFFF"/>
                  </a:solidFill>
                  <a:latin typeface="Arimo"/>
                </a:rPr>
                <a:t>Normalization: Normalize pixel values of images to a common scale (e.g., [0, 1] or [-1, 1]). Normalization improves model convergence and stability during training.</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705</TotalTime>
  <Words>967</Words>
  <Application>Microsoft Macintosh PowerPoint</Application>
  <PresentationFormat>Custom</PresentationFormat>
  <Paragraphs>71</Paragraphs>
  <Slides>20</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HK Grotesk Bold</vt:lpstr>
      <vt:lpstr>Arimo Bold</vt:lpstr>
      <vt:lpstr>Prompt Ultra-Bold</vt:lpstr>
      <vt:lpstr>Montserrat Bold</vt:lpstr>
      <vt:lpstr>Montserrat Medium</vt:lpstr>
      <vt:lpstr>Arial</vt:lpstr>
      <vt:lpstr>Arimo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Demystifying the Internet of Things</dc:title>
  <cp:lastModifiedBy>SK MUKTADIR HOSSAIN</cp:lastModifiedBy>
  <cp:revision>4</cp:revision>
  <dcterms:created xsi:type="dcterms:W3CDTF">2006-08-16T00:00:00Z</dcterms:created>
  <dcterms:modified xsi:type="dcterms:W3CDTF">2024-05-13T02:24:32Z</dcterms:modified>
  <dc:identifier>DAGDoY6tzus</dc:identifier>
</cp:coreProperties>
</file>